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3" r:id="rId10"/>
    <p:sldId id="294" r:id="rId11"/>
    <p:sldId id="295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774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787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4495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4076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4725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779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5510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694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50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765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309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657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701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36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466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900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A16D-DE47-48BE-AEE7-3B50C1F736B0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43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Matemáticas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Nivelación II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5024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Porcentaje e interés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53484" y="1779378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Interés Compuesto   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88"/>
              <a:ext cx="2184" cy="3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7" name="18 CuadroTexto"/>
          <p:cNvSpPr txBox="1">
            <a:spLocks noChangeArrowheads="1"/>
          </p:cNvSpPr>
          <p:nvPr/>
        </p:nvSpPr>
        <p:spPr bwMode="auto">
          <a:xfrm>
            <a:off x="677334" y="2579478"/>
            <a:ext cx="926650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CL" sz="2000" dirty="0"/>
              <a:t>El </a:t>
            </a:r>
            <a:r>
              <a:rPr lang="es-CL" sz="2000" b="1" dirty="0"/>
              <a:t>interés compuesto</a:t>
            </a:r>
            <a:r>
              <a:rPr lang="es-CL" sz="2000" dirty="0"/>
              <a:t> representa un </a:t>
            </a:r>
            <a:r>
              <a:rPr lang="es-CL" sz="2000" b="1" dirty="0"/>
              <a:t>capital inicial (C)</a:t>
            </a:r>
            <a:r>
              <a:rPr lang="es-CL" sz="2000" dirty="0"/>
              <a:t> a una </a:t>
            </a:r>
            <a:r>
              <a:rPr lang="es-CL" sz="2000" b="1" dirty="0"/>
              <a:t>tasa de interés (r)</a:t>
            </a:r>
            <a:r>
              <a:rPr lang="es-CL" sz="2000" dirty="0"/>
              <a:t> durante un </a:t>
            </a:r>
            <a:r>
              <a:rPr lang="es-CL" sz="2000" b="1" dirty="0"/>
              <a:t>período (n)</a:t>
            </a:r>
            <a:r>
              <a:rPr lang="es-CL" sz="2000" dirty="0"/>
              <a:t>, en el cual los intereses que se obtienen al final de cada período de inversión no se retiran sino que se reinvierten o añaden al capital inicial; es decir, se </a:t>
            </a:r>
            <a:r>
              <a:rPr lang="es-CL" sz="2000" b="1" dirty="0"/>
              <a:t>capitalizan</a:t>
            </a:r>
            <a:r>
              <a:rPr lang="es-CL" sz="2000" dirty="0"/>
              <a:t>, produciendo un </a:t>
            </a:r>
            <a:r>
              <a:rPr lang="es-CL" sz="2000" b="1" dirty="0"/>
              <a:t>capital final (C</a:t>
            </a:r>
            <a:r>
              <a:rPr lang="es-CL" sz="2000" b="1" baseline="-25000" dirty="0"/>
              <a:t>f</a:t>
            </a:r>
            <a:r>
              <a:rPr lang="es-CL" sz="2000" b="1" dirty="0"/>
              <a:t>)</a:t>
            </a:r>
            <a:r>
              <a:rPr lang="es-CL" sz="2000" dirty="0"/>
              <a:t>.</a:t>
            </a:r>
            <a:endParaRPr lang="es-CL" alt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/>
              <p:cNvSpPr txBox="1"/>
              <p:nvPr/>
            </p:nvSpPr>
            <p:spPr>
              <a:xfrm>
                <a:off x="3926195" y="4707913"/>
                <a:ext cx="2656240" cy="675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L" altLang="es-CL" sz="2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m:t>C</m:t>
                      </m:r>
                      <m:r>
                        <m:rPr>
                          <m:nor/>
                        </m:rPr>
                        <a:rPr lang="es-CL" altLang="es-CL" sz="2400" baseline="-25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m:t>f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i="1">
                                  <a:latin typeface="Cambria Math" panose="02040503050406030204" pitchFamily="18" charset="0"/>
                                </a:rPr>
                                <m:t>1+ </m:t>
                              </m:r>
                              <m:f>
                                <m:fPr>
                                  <m:ctrlPr>
                                    <a:rPr lang="es-CL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s-CL" sz="2400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195" y="4707913"/>
                <a:ext cx="2656240" cy="6753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66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 PSU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642280" y="2030695"/>
            <a:ext cx="87573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latin typeface="Arial" panose="020B0604020202020204" pitchFamily="34" charset="0"/>
              </a:rPr>
              <a:t>Si M es inversamente proporcional al cuadrado de R, con una constante de proporcionalidad 20. Entonces, el valor de M cuando R = 0,5 es: </a:t>
            </a:r>
          </a:p>
          <a:p>
            <a:endParaRPr lang="es-CL" dirty="0">
              <a:latin typeface="Arial" panose="020B0604020202020204" pitchFamily="34" charset="0"/>
            </a:endParaRPr>
          </a:p>
          <a:p>
            <a:r>
              <a:rPr lang="es-CL" dirty="0">
                <a:latin typeface="Arial" panose="020B0604020202020204" pitchFamily="34" charset="0"/>
              </a:rPr>
              <a:t>A) 1.600 </a:t>
            </a:r>
          </a:p>
          <a:p>
            <a:r>
              <a:rPr lang="es-CL" dirty="0">
                <a:latin typeface="Arial" panose="020B0604020202020204" pitchFamily="34" charset="0"/>
              </a:rPr>
              <a:t>B) 80 </a:t>
            </a:r>
          </a:p>
          <a:p>
            <a:r>
              <a:rPr lang="es-CL" dirty="0">
                <a:latin typeface="Arial" panose="020B0604020202020204" pitchFamily="34" charset="0"/>
              </a:rPr>
              <a:t>C) 40 </a:t>
            </a:r>
          </a:p>
          <a:p>
            <a:r>
              <a:rPr lang="es-CL" dirty="0">
                <a:latin typeface="Arial" panose="020B0604020202020204" pitchFamily="34" charset="0"/>
              </a:rPr>
              <a:t>D) 20 </a:t>
            </a:r>
          </a:p>
          <a:p>
            <a:r>
              <a:rPr lang="es-CL" dirty="0">
                <a:latin typeface="Arial" panose="020B0604020202020204" pitchFamily="34" charset="0"/>
              </a:rPr>
              <a:t>E) 0,0125 </a:t>
            </a:r>
            <a:endParaRPr lang="es-CL" dirty="0"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19 Grupo"/>
          <p:cNvGrpSpPr>
            <a:grpSpLocks/>
          </p:cNvGrpSpPr>
          <p:nvPr/>
        </p:nvGrpSpPr>
        <p:grpSpPr bwMode="auto">
          <a:xfrm>
            <a:off x="7386134" y="3161191"/>
            <a:ext cx="1511300" cy="1223962"/>
            <a:chOff x="251520" y="5805264"/>
            <a:chExt cx="1512168" cy="1224136"/>
          </a:xfrm>
        </p:grpSpPr>
        <p:sp>
          <p:nvSpPr>
            <p:cNvPr id="6" name="11 Rectángulo redondeado"/>
            <p:cNvSpPr>
              <a:spLocks noChangeArrowheads="1"/>
            </p:cNvSpPr>
            <p:nvPr/>
          </p:nvSpPr>
          <p:spPr bwMode="auto">
            <a:xfrm>
              <a:off x="251520" y="5805264"/>
              <a:ext cx="1477223" cy="1224136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>
              <a:defPPr>
                <a:defRPr lang="es-C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CL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51520" y="5862422"/>
              <a:ext cx="1512168" cy="1086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C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ALTERNATIVA </a:t>
              </a:r>
            </a:p>
            <a:p>
              <a:pPr algn="ct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1400" b="1" u="none" dirty="0">
                  <a:solidFill>
                    <a:schemeClr val="tx2"/>
                  </a:solidFill>
                </a:rPr>
                <a:t>CORRECTA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_tradnl" altLang="es-CL" sz="4000" dirty="0">
                  <a:solidFill>
                    <a:schemeClr val="tx2"/>
                  </a:solidFill>
                </a:rPr>
                <a:t>B</a:t>
              </a:r>
              <a:endParaRPr lang="es-ES_tradnl" altLang="es-CL" sz="4000" u="none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748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Razón y proporción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62811" y="1921026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Razón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88"/>
              <a:ext cx="757" cy="3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18 CuadroTexto"/>
              <p:cNvSpPr txBox="1">
                <a:spLocks noChangeArrowheads="1"/>
              </p:cNvSpPr>
              <p:nvPr/>
            </p:nvSpPr>
            <p:spPr bwMode="auto">
              <a:xfrm>
                <a:off x="1482308" y="2596177"/>
                <a:ext cx="8208912" cy="17353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Llamaremos razón entre dos cantidades a  y b a la comparación de ella por división</a:t>
                </a:r>
              </a:p>
              <a:p>
                <a:pPr algn="just" eaLnBrk="1" hangingPunct="1">
                  <a:defRPr/>
                </a:pPr>
                <a:endParaRPr lang="es-CL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La razón entre a y  b se escribe como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o bien como a : b y se lee como  “a es a b” </a:t>
                </a:r>
              </a:p>
            </p:txBody>
          </p:sp>
        </mc:Choice>
        <mc:Fallback xmlns="">
          <p:sp>
            <p:nvSpPr>
              <p:cNvPr id="7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2308" y="2596177"/>
                <a:ext cx="8208912" cy="1735347"/>
              </a:xfrm>
              <a:prstGeom prst="rect">
                <a:avLst/>
              </a:prstGeom>
              <a:blipFill rotWithShape="0">
                <a:blip r:embed="rId2"/>
                <a:stretch>
                  <a:fillRect l="-742" t="-1754" r="-742" b="-5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1482308" y="4601861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3461884" y="5190341"/>
                <a:ext cx="932695" cy="5319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h𝑟</m:t>
                        </m:r>
                      </m:den>
                    </m:f>
                  </m:oMath>
                </a14:m>
                <a:r>
                  <a:rPr lang="es-CL" dirty="0"/>
                  <a:t> </a:t>
                </a: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884" y="5190341"/>
                <a:ext cx="932695" cy="531940"/>
              </a:xfrm>
              <a:prstGeom prst="rect">
                <a:avLst/>
              </a:prstGeom>
              <a:blipFill rotWithShape="0">
                <a:blip r:embed="rId3"/>
                <a:stretch>
                  <a:fillRect l="-6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11"/>
          <p:cNvSpPr/>
          <p:nvPr/>
        </p:nvSpPr>
        <p:spPr>
          <a:xfrm>
            <a:off x="4394579" y="5271645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/>
              <a:t>= 50  km/</a:t>
            </a:r>
            <a:r>
              <a:rPr lang="es-CL" dirty="0" err="1"/>
              <a:t>hr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1288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Razón y proporción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62811" y="1921026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Proporción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88"/>
              <a:ext cx="955" cy="3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18 CuadroTexto"/>
              <p:cNvSpPr txBox="1">
                <a:spLocks noChangeArrowheads="1"/>
              </p:cNvSpPr>
              <p:nvPr/>
            </p:nvSpPr>
            <p:spPr bwMode="auto">
              <a:xfrm>
                <a:off x="1097280" y="2474653"/>
                <a:ext cx="8208912" cy="2043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Llamaremos proporción la igualdad de dos razones </a:t>
                </a:r>
              </a:p>
              <a:p>
                <a:pPr algn="just" eaLnBrk="1" hangingPunct="1">
                  <a:defRPr/>
                </a:pPr>
                <a:endParaRPr lang="es-CL" altLang="es-CL" sz="20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Si las razones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son iguales, entonces la igualdad se anota también así:</a:t>
                </a:r>
              </a:p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                 a : b = c : d </a:t>
                </a:r>
              </a:p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En ambos caso se lee “a es a b como c es a d”</a:t>
                </a:r>
              </a:p>
            </p:txBody>
          </p:sp>
        </mc:Choice>
        <mc:Fallback xmlns="">
          <p:sp>
            <p:nvSpPr>
              <p:cNvPr id="7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280" y="2474653"/>
                <a:ext cx="8208912" cy="2043123"/>
              </a:xfrm>
              <a:prstGeom prst="rect">
                <a:avLst/>
              </a:prstGeom>
              <a:blipFill rotWithShape="0">
                <a:blip r:embed="rId2"/>
                <a:stretch>
                  <a:fillRect l="-742" t="-1493" r="-668" b="-447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1482308" y="4601861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3489181" y="5190341"/>
                <a:ext cx="946342" cy="5319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h𝑟</m:t>
                        </m:r>
                      </m:den>
                    </m:f>
                  </m:oMath>
                </a14:m>
                <a:r>
                  <a:rPr lang="es-CL" dirty="0"/>
                  <a:t> </a:t>
                </a: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181" y="5190341"/>
                <a:ext cx="946342" cy="5319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4241595" y="5144174"/>
                <a:ext cx="1246495" cy="6242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L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150 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h𝑟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595" y="5144174"/>
                <a:ext cx="1246495" cy="624273"/>
              </a:xfrm>
              <a:prstGeom prst="rect">
                <a:avLst/>
              </a:prstGeom>
              <a:blipFill rotWithShape="0">
                <a:blip r:embed="rId5"/>
                <a:stretch>
                  <a:fillRect l="-7843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11"/>
          <p:cNvSpPr/>
          <p:nvPr/>
        </p:nvSpPr>
        <p:spPr>
          <a:xfrm>
            <a:off x="5335772" y="5255069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/>
              <a:t>= 50 km/</a:t>
            </a:r>
            <a:r>
              <a:rPr lang="es-CL" dirty="0" err="1"/>
              <a:t>hr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4558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Razón y proporción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62811" y="1967324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Teorema fundamental de la proporción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91"/>
              <a:ext cx="3561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7" name="18 CuadroTexto"/>
          <p:cNvSpPr txBox="1">
            <a:spLocks noChangeArrowheads="1"/>
          </p:cNvSpPr>
          <p:nvPr/>
        </p:nvSpPr>
        <p:spPr bwMode="auto">
          <a:xfrm>
            <a:off x="1793316" y="2884086"/>
            <a:ext cx="82089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toda proporción, el producto de los medios es igual al producto de los extremos </a:t>
            </a:r>
          </a:p>
          <a:p>
            <a:pPr algn="just" eaLnBrk="1" hangingPunct="1">
              <a:defRPr/>
            </a:pPr>
            <a:endParaRPr lang="es-CL" altLang="es-CL" sz="20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3311351" y="3948750"/>
                <a:ext cx="906915" cy="504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351" y="3948750"/>
                <a:ext cx="906915" cy="504241"/>
              </a:xfrm>
              <a:prstGeom prst="rect">
                <a:avLst/>
              </a:prstGeom>
              <a:blipFill rotWithShape="0">
                <a:blip r:embed="rId3"/>
                <a:stretch>
                  <a:fillRect b="-975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/>
          <p:cNvSpPr/>
          <p:nvPr/>
        </p:nvSpPr>
        <p:spPr>
          <a:xfrm>
            <a:off x="4218266" y="3966344"/>
            <a:ext cx="4507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⇔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4669030" y="3969902"/>
                <a:ext cx="152593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altLang="es-CL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CL" altLang="es-CL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altLang="es-CL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CL" altLang="es-CL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altLang="es-CL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s-CL" altLang="es-CL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altLang="es-CL" sz="2000" i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030" y="3969902"/>
                <a:ext cx="1525931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ángulo 12"/>
          <p:cNvSpPr/>
          <p:nvPr/>
        </p:nvSpPr>
        <p:spPr>
          <a:xfrm>
            <a:off x="6839749" y="3994750"/>
            <a:ext cx="1707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alt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 b ≠ 0 y d ≠ 0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602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Razón y proporción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62811" y="1967324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Propiedades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88"/>
              <a:ext cx="1161" cy="3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18 CuadroTexto"/>
              <p:cNvSpPr txBox="1">
                <a:spLocks noChangeArrowheads="1"/>
              </p:cNvSpPr>
              <p:nvPr/>
            </p:nvSpPr>
            <p:spPr bwMode="auto">
              <a:xfrm>
                <a:off x="1910046" y="2597338"/>
                <a:ext cx="8208912" cy="504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Permutar razones: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⇔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s-CL" altLang="es-CL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0046" y="2597338"/>
                <a:ext cx="8208912" cy="504241"/>
              </a:xfrm>
              <a:prstGeom prst="rect">
                <a:avLst/>
              </a:prstGeom>
              <a:blipFill rotWithShape="0">
                <a:blip r:embed="rId2"/>
                <a:stretch>
                  <a:fillRect l="-742" b="-72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18 CuadroTexto"/>
              <p:cNvSpPr txBox="1">
                <a:spLocks noChangeArrowheads="1"/>
              </p:cNvSpPr>
              <p:nvPr/>
            </p:nvSpPr>
            <p:spPr bwMode="auto">
              <a:xfrm>
                <a:off x="1923640" y="3244745"/>
                <a:ext cx="8208912" cy="556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Invertir razones: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⇔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s-CL" altLang="es-CL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3640" y="3244745"/>
                <a:ext cx="8208912" cy="556499"/>
              </a:xfrm>
              <a:prstGeom prst="rect">
                <a:avLst/>
              </a:prstGeom>
              <a:blipFill rotWithShape="0">
                <a:blip r:embed="rId3"/>
                <a:stretch>
                  <a:fillRect l="-817" b="-21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18 CuadroTexto"/>
              <p:cNvSpPr txBox="1">
                <a:spLocks noChangeArrowheads="1"/>
              </p:cNvSpPr>
              <p:nvPr/>
            </p:nvSpPr>
            <p:spPr bwMode="auto">
              <a:xfrm>
                <a:off x="1923640" y="3944410"/>
                <a:ext cx="8208912" cy="556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Alternar medios: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⇔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s-CL" altLang="es-CL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3640" y="3944410"/>
                <a:ext cx="8208912" cy="556499"/>
              </a:xfrm>
              <a:prstGeom prst="rect">
                <a:avLst/>
              </a:prstGeom>
              <a:blipFill rotWithShape="0">
                <a:blip r:embed="rId4"/>
                <a:stretch>
                  <a:fillRect l="-817" b="-32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18 CuadroTexto"/>
              <p:cNvSpPr txBox="1">
                <a:spLocks noChangeArrowheads="1"/>
              </p:cNvSpPr>
              <p:nvPr/>
            </p:nvSpPr>
            <p:spPr bwMode="auto">
              <a:xfrm>
                <a:off x="1923640" y="4644075"/>
                <a:ext cx="8208912" cy="556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hangingPunct="1">
                  <a:defRPr/>
                </a:pPr>
                <a:r>
                  <a:rPr lang="es-CL" altLang="es-CL" sz="20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Alternar extremos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⇔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s-CL" altLang="es-CL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0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3640" y="4644075"/>
                <a:ext cx="8208912" cy="556499"/>
              </a:xfrm>
              <a:prstGeom prst="rect">
                <a:avLst/>
              </a:prstGeom>
              <a:blipFill rotWithShape="0">
                <a:blip r:embed="rId5"/>
                <a:stretch>
                  <a:fillRect l="-817" b="-32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550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Proporcionalidad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76459" y="1779378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Proporcionalidad directa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88"/>
              <a:ext cx="2184" cy="3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18 CuadroTexto"/>
              <p:cNvSpPr txBox="1">
                <a:spLocks noChangeArrowheads="1"/>
              </p:cNvSpPr>
              <p:nvPr/>
            </p:nvSpPr>
            <p:spPr bwMode="auto">
              <a:xfrm>
                <a:off x="1025054" y="2365326"/>
                <a:ext cx="8407716" cy="2066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Dadas dos magnitudes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e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Y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, diremos que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 es directamente proporcional a Y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, si y solo si la razón entre un valor cualquiera de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y el correspondiente de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y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es constante.</a:t>
                </a:r>
              </a:p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Se simboliza</a:t>
                </a:r>
              </a:p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                                  </a:t>
                </a:r>
                <a14:m>
                  <m:oMath xmlns:m="http://schemas.openxmlformats.org/officeDocument/2006/math"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⇔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f>
                      <m:fPr>
                        <m:ctrlPr>
                          <a:rPr lang="es-CL" altLang="es-CL" sz="200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den>
                    </m:f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=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altLang="es-CL" sz="2000" b="0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algn="just" eaLnBrk="1" hangingPunct="1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altLang="es-CL" sz="20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altLang="es-CL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5054" y="2365326"/>
                <a:ext cx="8407716" cy="2066656"/>
              </a:xfrm>
              <a:prstGeom prst="rect">
                <a:avLst/>
              </a:prstGeom>
              <a:blipFill rotWithShape="0">
                <a:blip r:embed="rId2"/>
                <a:stretch>
                  <a:fillRect l="-725" t="-1180" r="-79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097280" y="4231957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3053365" y="4795356"/>
                <a:ext cx="4338367" cy="5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defRPr/>
                </a:pPr>
                <a:r>
                  <a:rPr lang="es-CL" altLang="es-CL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s-CL" altLang="es-CL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120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180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s-CL" altLang="es-CL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altLang="es-CL" sz="20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240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con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=60 </m:t>
                    </m:r>
                  </m:oMath>
                </a14:m>
                <a:r>
                  <a:rPr lang="es-CL" altLang="es-CL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365" y="4795356"/>
                <a:ext cx="4338367" cy="529184"/>
              </a:xfrm>
              <a:prstGeom prst="rect">
                <a:avLst/>
              </a:prstGeom>
              <a:blipFill rotWithShape="0">
                <a:blip r:embed="rId3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72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Proporcionalidad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76459" y="1779378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Proporcionalidad inversa  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88"/>
              <a:ext cx="2184" cy="3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18 CuadroTexto"/>
              <p:cNvSpPr txBox="1">
                <a:spLocks noChangeArrowheads="1"/>
              </p:cNvSpPr>
              <p:nvPr/>
            </p:nvSpPr>
            <p:spPr bwMode="auto">
              <a:xfrm>
                <a:off x="1200308" y="2365326"/>
                <a:ext cx="8475955" cy="1938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Dadas dos magnitudes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e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Y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, diremos que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 es inversamente proporcional a Y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, si y solo si el producto entre un valor cualquiera de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x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y el correspondiente de </a:t>
                </a:r>
                <a:r>
                  <a:rPr lang="es-CL" altLang="es-CL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y</a:t>
                </a: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es constante.</a:t>
                </a:r>
              </a:p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Se simboliza</a:t>
                </a:r>
              </a:p>
              <a:p>
                <a:pPr algn="just" eaLnBrk="1" hangingPunct="1">
                  <a:defRPr/>
                </a:pPr>
                <a:r>
                  <a:rPr lang="es-CL" altLang="es-CL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                                   </a:t>
                </a:r>
                <a14:m>
                  <m:oMath xmlns:m="http://schemas.openxmlformats.org/officeDocument/2006/math"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⇔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XY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altLang="es-CL" sz="2000" b="0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algn="just" eaLnBrk="1" hangingPunct="1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altLang="es-CL" sz="2000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altLang="es-CL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0308" y="2365326"/>
                <a:ext cx="8475955" cy="1938992"/>
              </a:xfrm>
              <a:prstGeom prst="rect">
                <a:avLst/>
              </a:prstGeom>
              <a:blipFill rotWithShape="0">
                <a:blip r:embed="rId2"/>
                <a:stretch>
                  <a:fillRect l="-791" t="-1258" r="-7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097280" y="4231957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2248924" y="4732229"/>
                <a:ext cx="594726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defRPr/>
                </a:pPr>
                <a:r>
                  <a:rPr lang="es-CL" altLang="es-CL" sz="20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s-CL" altLang="es-CL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s-CL" altLang="es-CL" sz="2000" i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•</m:t>
                    </m:r>
                    <m:r>
                      <a:rPr lang="es-CL" altLang="es-CL" sz="2000" b="0" i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60=2•30=3•20=4•15 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con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lang="es-CL" altLang="es-CL" sz="2000" b="0" i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=60 </m:t>
                    </m:r>
                  </m:oMath>
                </a14:m>
                <a:r>
                  <a:rPr lang="es-CL" altLang="es-CL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924" y="4732229"/>
                <a:ext cx="5947269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471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Porcentaje e interés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876459" y="1779378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Porcentaje 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88"/>
              <a:ext cx="2184" cy="3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7" name="18 CuadroTexto"/>
          <p:cNvSpPr txBox="1">
            <a:spLocks noChangeArrowheads="1"/>
          </p:cNvSpPr>
          <p:nvPr/>
        </p:nvSpPr>
        <p:spPr bwMode="auto">
          <a:xfrm>
            <a:off x="1090109" y="2428456"/>
            <a:ext cx="868067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CL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 porcentaje o tanto por ciento es una fracción con denominador constante e igual a cien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786145" y="3267157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3008969" y="3713988"/>
                <a:ext cx="3316880" cy="5044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defRPr/>
                </a:pPr>
                <a:r>
                  <a:rPr lang="es-CL" altLang="es-CL" sz="2000" b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𝑝𝑜𝑟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𝑐𝑖𝑒𝑛𝑡𝑜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altLang="es-CL" sz="2000" b="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%= </m:t>
                    </m:r>
                    <m:f>
                      <m:fPr>
                        <m:ctrlP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s-CL" altLang="es-CL" sz="20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s-CL" altLang="es-C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969" y="3713988"/>
                <a:ext cx="3316880" cy="504497"/>
              </a:xfrm>
              <a:prstGeom prst="rect">
                <a:avLst/>
              </a:prstGeom>
              <a:blipFill rotWithShape="0">
                <a:blip r:embed="rId2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97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Porcentaje e interés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94071" y="1779378"/>
            <a:ext cx="8208963" cy="404813"/>
            <a:chOff x="-204" y="436"/>
            <a:chExt cx="5171" cy="255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04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Interés Simple  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0" y="688"/>
              <a:ext cx="2184" cy="3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7" name="18 CuadroTexto"/>
          <p:cNvSpPr txBox="1">
            <a:spLocks noChangeArrowheads="1"/>
          </p:cNvSpPr>
          <p:nvPr/>
        </p:nvSpPr>
        <p:spPr bwMode="auto">
          <a:xfrm>
            <a:off x="517921" y="2371731"/>
            <a:ext cx="926650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CL" sz="2000" dirty="0"/>
              <a:t>El </a:t>
            </a:r>
            <a:r>
              <a:rPr lang="es-CL" sz="2000" b="1" dirty="0"/>
              <a:t>interés simple</a:t>
            </a:r>
            <a:r>
              <a:rPr lang="es-CL" sz="2000" dirty="0"/>
              <a:t> se calcula y se paga sobre un capital inicial que permanece invariable. El interés obtenido en cada intervalo unitario de tiempo es el mismo. Dicho interés no se reinvierte y cada vez se calcula sobre la misma base.</a:t>
            </a:r>
          </a:p>
          <a:p>
            <a:pPr algn="just" eaLnBrk="1" hangingPunct="1">
              <a:defRPr/>
            </a:pPr>
            <a:endParaRPr lang="es-CL" alt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 eaLnBrk="1" hangingPunct="1">
              <a:defRPr/>
            </a:pPr>
            <a:r>
              <a:rPr lang="es-CL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se deposita un capital inicial </a:t>
            </a:r>
            <a:r>
              <a:rPr lang="es-CL" altLang="es-CL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</a:t>
            </a:r>
            <a:r>
              <a:rPr lang="es-CL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un interés simple de un </a:t>
            </a:r>
            <a:r>
              <a:rPr lang="es-CL" altLang="es-CL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es-CL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 por periodo, al cabo de </a:t>
            </a:r>
            <a:r>
              <a:rPr lang="es-CL" altLang="es-CL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 </a:t>
            </a:r>
            <a:r>
              <a:rPr lang="es-CL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periodos se tendrá un capital final de </a:t>
            </a:r>
            <a:r>
              <a:rPr lang="es-CL" altLang="es-CL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</a:t>
            </a:r>
            <a:r>
              <a:rPr lang="es-CL" altLang="es-CL" sz="2000" b="1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</a:t>
            </a:r>
            <a:endParaRPr lang="es-CL" altLang="es-CL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/>
              <p:cNvSpPr txBox="1"/>
              <p:nvPr/>
            </p:nvSpPr>
            <p:spPr>
              <a:xfrm>
                <a:off x="3766782" y="4707913"/>
                <a:ext cx="2797048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L" altLang="es-CL" sz="2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m:t>C</m:t>
                      </m:r>
                      <m:r>
                        <m:rPr>
                          <m:nor/>
                        </m:rPr>
                        <a:rPr lang="es-CL" altLang="es-CL" sz="2400" baseline="-25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m:t>f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∙</m:t>
                      </m:r>
                      <m:f>
                        <m:f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782" y="4707913"/>
                <a:ext cx="2797048" cy="63248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983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1713</TotalTime>
  <Words>329</Words>
  <Application>Microsoft Office PowerPoint</Application>
  <PresentationFormat>Panorámica</PresentationFormat>
  <Paragraphs>77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Trebuchet MS</vt:lpstr>
      <vt:lpstr>Wingdings 3</vt:lpstr>
      <vt:lpstr>Faceta</vt:lpstr>
      <vt:lpstr>Matemáticas </vt:lpstr>
      <vt:lpstr>Razón y proporción </vt:lpstr>
      <vt:lpstr>Razón y proporción </vt:lpstr>
      <vt:lpstr>Razón y proporción </vt:lpstr>
      <vt:lpstr>Razón y proporción </vt:lpstr>
      <vt:lpstr>Proporcionalidad </vt:lpstr>
      <vt:lpstr>Proporcionalidad </vt:lpstr>
      <vt:lpstr>Porcentaje e interés </vt:lpstr>
      <vt:lpstr>Porcentaje e interés </vt:lpstr>
      <vt:lpstr>Porcentaje e interés </vt:lpstr>
      <vt:lpstr>Ejemplo PSU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</dc:title>
  <dc:creator>Yani</dc:creator>
  <cp:lastModifiedBy>Yanina</cp:lastModifiedBy>
  <cp:revision>41</cp:revision>
  <dcterms:created xsi:type="dcterms:W3CDTF">2016-04-25T00:13:53Z</dcterms:created>
  <dcterms:modified xsi:type="dcterms:W3CDTF">2020-04-09T05:32:55Z</dcterms:modified>
</cp:coreProperties>
</file>