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4D73D-3F01-4EE7-A7F6-42A0A4FE51D7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FAE68-4622-42D7-A223-0B8AF4D403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497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D7FE01-F7B9-489D-BAEE-8FEEDBC790BC}" type="slidenum">
              <a:rPr lang="es-CL" smtClean="0"/>
              <a:pPr>
                <a:defRPr/>
              </a:pPr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49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936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743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0234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20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042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747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3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02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52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54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221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3241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997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633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403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878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4A16D-DE47-48BE-AEE7-3B50C1F736B0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0E8378-2A61-4107-A354-3533B932499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34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Matemáticas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Clase 5 – Logaritmos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24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3553250" y="2743395"/>
            <a:ext cx="2511293" cy="461665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s-CL" altLang="es-CL" sz="2000" u="none" dirty="0"/>
          </a:p>
        </p:txBody>
      </p:sp>
      <p:grpSp>
        <p:nvGrpSpPr>
          <p:cNvPr id="14339" name="Group 8"/>
          <p:cNvGrpSpPr>
            <a:grpSpLocks/>
          </p:cNvGrpSpPr>
          <p:nvPr/>
        </p:nvGrpSpPr>
        <p:grpSpPr bwMode="auto">
          <a:xfrm>
            <a:off x="268406" y="1290780"/>
            <a:ext cx="8243888" cy="404812"/>
            <a:chOff x="0" y="436"/>
            <a:chExt cx="5193" cy="255"/>
          </a:xfrm>
        </p:grpSpPr>
        <p:sp>
          <p:nvSpPr>
            <p:cNvPr id="14347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CL" sz="2000" b="1" u="none" dirty="0">
                  <a:solidFill>
                    <a:srgbClr val="7F7F7F"/>
                  </a:solidFill>
                </a:rPr>
                <a:t> Definición</a:t>
              </a:r>
            </a:p>
          </p:txBody>
        </p:sp>
        <p:sp>
          <p:nvSpPr>
            <p:cNvPr id="14348" name="Line 10"/>
            <p:cNvSpPr>
              <a:spLocks noChangeShapeType="1"/>
            </p:cNvSpPr>
            <p:nvPr/>
          </p:nvSpPr>
          <p:spPr bwMode="auto">
            <a:xfrm>
              <a:off x="0" y="691"/>
              <a:ext cx="4082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1276964" y="3789921"/>
            <a:ext cx="67233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CL" sz="2000" u="none" dirty="0">
                <a:cs typeface="Times New Roman" pitchFamily="18" charset="0"/>
              </a:rPr>
              <a:t>“ </a:t>
            </a:r>
            <a:r>
              <a:rPr lang="es-ES" altLang="es-CL" sz="2000" b="1" u="none" dirty="0">
                <a:solidFill>
                  <a:srgbClr val="669900"/>
                </a:solidFill>
                <a:cs typeface="Times New Roman" pitchFamily="18" charset="0"/>
              </a:rPr>
              <a:t>n</a:t>
            </a:r>
            <a:r>
              <a:rPr lang="es-ES" altLang="es-CL" sz="2000" u="none" dirty="0">
                <a:cs typeface="Times New Roman" pitchFamily="18" charset="0"/>
              </a:rPr>
              <a:t> </a:t>
            </a:r>
            <a:r>
              <a:rPr lang="es-ES" altLang="es-CL" sz="2000" u="none" dirty="0">
                <a:ea typeface="Times New Roman" pitchFamily="18" charset="0"/>
                <a:cs typeface="Arial" charset="0"/>
              </a:rPr>
              <a:t>es logaritmo de</a:t>
            </a:r>
            <a:r>
              <a:rPr lang="es-ES" altLang="es-CL" sz="2000" u="none" dirty="0">
                <a:cs typeface="Times New Roman" pitchFamily="18" charset="0"/>
              </a:rPr>
              <a:t> </a:t>
            </a:r>
            <a:r>
              <a:rPr lang="es-ES" altLang="es-CL" sz="2000" b="1" u="none" dirty="0">
                <a:solidFill>
                  <a:srgbClr val="669900"/>
                </a:solidFill>
                <a:cs typeface="Times New Roman" pitchFamily="18" charset="0"/>
              </a:rPr>
              <a:t>a</a:t>
            </a:r>
            <a:r>
              <a:rPr lang="es-ES" altLang="es-CL" sz="2000" u="none" dirty="0">
                <a:cs typeface="Times New Roman" pitchFamily="18" charset="0"/>
              </a:rPr>
              <a:t> en base </a:t>
            </a:r>
            <a:r>
              <a:rPr lang="es-ES" altLang="es-CL" sz="2000" b="1" u="none" dirty="0">
                <a:solidFill>
                  <a:srgbClr val="669900"/>
                </a:solidFill>
                <a:cs typeface="Times New Roman" pitchFamily="18" charset="0"/>
              </a:rPr>
              <a:t>b</a:t>
            </a:r>
            <a:r>
              <a:rPr lang="es-ES" altLang="es-CL" sz="2000" u="none" dirty="0">
                <a:cs typeface="Times New Roman" pitchFamily="18" charset="0"/>
              </a:rPr>
              <a:t>”, con  a &gt; 0, b &gt; 0 y b ≠ 1.</a:t>
            </a:r>
            <a:endParaRPr lang="es-ES" altLang="es-CL" sz="2000" u="none" dirty="0"/>
          </a:p>
        </p:txBody>
      </p:sp>
      <p:sp>
        <p:nvSpPr>
          <p:cNvPr id="22" name="18 CuadroTexto"/>
          <p:cNvSpPr txBox="1">
            <a:spLocks noChangeArrowheads="1"/>
          </p:cNvSpPr>
          <p:nvPr/>
        </p:nvSpPr>
        <p:spPr bwMode="auto">
          <a:xfrm>
            <a:off x="844496" y="1909731"/>
            <a:ext cx="7380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logaritmo es una función de variable real definida por:</a:t>
            </a:r>
            <a:endParaRPr lang="es-CL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265100"/>
              </p:ext>
            </p:extLst>
          </p:nvPr>
        </p:nvGraphicFramePr>
        <p:xfrm>
          <a:off x="3728928" y="2789401"/>
          <a:ext cx="2244386" cy="410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Ecuación" r:id="rId4" imgW="1320227" imgH="241195" progId="Equation.3">
                  <p:embed/>
                </p:oleObj>
              </mc:Choice>
              <mc:Fallback>
                <p:oleObj name="Ecuación" r:id="rId4" imgW="132022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8928" y="2789401"/>
                        <a:ext cx="2244386" cy="410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23 Conector recto de flecha"/>
          <p:cNvCxnSpPr/>
          <p:nvPr/>
        </p:nvCxnSpPr>
        <p:spPr bwMode="auto">
          <a:xfrm rot="16200000">
            <a:off x="4284783" y="2547292"/>
            <a:ext cx="396875" cy="21590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39 Rectángulo"/>
          <p:cNvSpPr>
            <a:spLocks noChangeArrowheads="1"/>
          </p:cNvSpPr>
          <p:nvPr/>
        </p:nvSpPr>
        <p:spPr bwMode="auto">
          <a:xfrm>
            <a:off x="4538798" y="2277783"/>
            <a:ext cx="11657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1600" dirty="0">
                <a:solidFill>
                  <a:schemeClr val="accent5">
                    <a:lumMod val="25000"/>
                  </a:schemeClr>
                </a:solidFill>
              </a:rPr>
              <a:t>argumento</a:t>
            </a:r>
            <a:endParaRPr lang="es-CL" altLang="es-CL" sz="1600" dirty="0">
              <a:solidFill>
                <a:schemeClr val="accent5">
                  <a:lumMod val="25000"/>
                </a:schemeClr>
              </a:solidFill>
            </a:endParaRPr>
          </a:p>
        </p:txBody>
      </p:sp>
      <p:cxnSp>
        <p:nvCxnSpPr>
          <p:cNvPr id="26" name="25 Conector recto de flecha"/>
          <p:cNvCxnSpPr/>
          <p:nvPr/>
        </p:nvCxnSpPr>
        <p:spPr bwMode="auto">
          <a:xfrm rot="5400000">
            <a:off x="3994689" y="3376283"/>
            <a:ext cx="395288" cy="0"/>
          </a:xfrm>
          <a:prstGeom prst="straightConnector1">
            <a:avLst/>
          </a:prstGeom>
          <a:ln>
            <a:solidFill>
              <a:srgbClr val="FF9900"/>
            </a:solidFill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41 Rectángulo"/>
          <p:cNvSpPr>
            <a:spLocks noChangeArrowheads="1"/>
          </p:cNvSpPr>
          <p:nvPr/>
        </p:nvSpPr>
        <p:spPr bwMode="auto">
          <a:xfrm>
            <a:off x="3832294" y="3480433"/>
            <a:ext cx="6511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MX" altLang="es-CL" sz="1600" dirty="0">
                <a:solidFill>
                  <a:schemeClr val="accent5">
                    <a:lumMod val="25000"/>
                  </a:schemeClr>
                </a:solidFill>
              </a:rPr>
              <a:t>Base</a:t>
            </a:r>
            <a:endParaRPr lang="es-CL" altLang="es-CL" sz="16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3" name="Text Box 17"/>
          <p:cNvSpPr txBox="1">
            <a:spLocks noChangeArrowheads="1"/>
          </p:cNvSpPr>
          <p:nvPr/>
        </p:nvSpPr>
        <p:spPr bwMode="auto">
          <a:xfrm>
            <a:off x="814730" y="4366015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b="1" u="none" dirty="0">
              <a:solidFill>
                <a:srgbClr val="669900"/>
              </a:solidFill>
            </a:endParaRP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2454394" y="4902244"/>
            <a:ext cx="3511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3 </a:t>
            </a:r>
            <a:r>
              <a:rPr lang="es-CL" altLang="es-CL" sz="2000" u="none" dirty="0"/>
              <a:t>(5) = m    </a:t>
            </a:r>
            <a:r>
              <a:rPr lang="es-CL" altLang="es-CL" sz="2000" b="1" u="none" dirty="0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 dirty="0"/>
              <a:t>     3</a:t>
            </a:r>
            <a:r>
              <a:rPr lang="es-CL" altLang="es-CL" sz="2000" u="none" baseline="30000" dirty="0"/>
              <a:t>m</a:t>
            </a:r>
            <a:r>
              <a:rPr lang="es-CL" altLang="es-CL" sz="2000" u="none" dirty="0"/>
              <a:t> = 5 </a:t>
            </a: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2454394" y="4355499"/>
            <a:ext cx="3511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2 </a:t>
            </a:r>
            <a:r>
              <a:rPr lang="es-CL" altLang="es-CL" sz="2000" u="none" dirty="0"/>
              <a:t>(8) = 3     </a:t>
            </a:r>
            <a:r>
              <a:rPr lang="es-CL" altLang="es-CL" sz="2000" b="1" u="none" dirty="0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 dirty="0"/>
              <a:t>      2</a:t>
            </a:r>
            <a:r>
              <a:rPr lang="es-CL" altLang="es-CL" sz="2000" u="none" baseline="30000" dirty="0"/>
              <a:t>3</a:t>
            </a:r>
            <a:r>
              <a:rPr lang="es-CL" altLang="es-CL" sz="2000" u="none" dirty="0"/>
              <a:t> = 8</a:t>
            </a:r>
          </a:p>
        </p:txBody>
      </p: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5849833" y="4314517"/>
            <a:ext cx="3511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4 </a:t>
            </a:r>
            <a:r>
              <a:rPr lang="es-CL" altLang="es-CL" sz="2000" u="none" dirty="0"/>
              <a:t>(64) = 3   </a:t>
            </a:r>
            <a:r>
              <a:rPr lang="es-CL" altLang="es-CL" sz="2000" b="1" u="none" dirty="0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 dirty="0"/>
              <a:t>    4</a:t>
            </a:r>
            <a:r>
              <a:rPr lang="es-CL" altLang="es-CL" sz="2000" u="none" baseline="30000" dirty="0"/>
              <a:t>3</a:t>
            </a:r>
            <a:r>
              <a:rPr lang="es-CL" altLang="es-CL" sz="2000" u="none" dirty="0"/>
              <a:t> = 64 </a:t>
            </a: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5849834" y="4900304"/>
            <a:ext cx="44100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10 </a:t>
            </a:r>
            <a:r>
              <a:rPr lang="es-CL" altLang="es-CL" sz="2000" u="none" dirty="0"/>
              <a:t>(0,1) = – 1    </a:t>
            </a:r>
            <a:r>
              <a:rPr lang="es-CL" altLang="es-CL" sz="2000" b="1" u="none" dirty="0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 dirty="0"/>
              <a:t>      10</a:t>
            </a:r>
            <a:r>
              <a:rPr lang="es-CL" altLang="es-CL" sz="2000" u="none" baseline="30000" dirty="0"/>
              <a:t>– 1 </a:t>
            </a:r>
            <a:r>
              <a:rPr lang="es-CL" altLang="es-CL" sz="2000" u="none" dirty="0"/>
              <a:t> = 0,1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Logaritmo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6727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9" grpId="0"/>
      <p:bldP spid="22" grpId="0"/>
      <p:bldP spid="25" grpId="0"/>
      <p:bldP spid="28" grpId="0"/>
      <p:bldP spid="23" grpId="0"/>
      <p:bldP spid="30" grpId="0"/>
      <p:bldP spid="32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3806883" y="2418928"/>
            <a:ext cx="2446338" cy="539750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anchor="ctr"/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 </a:t>
            </a: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1079741" y="4103934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 dirty="0">
                <a:solidFill>
                  <a:srgbClr val="669900"/>
                </a:solidFill>
              </a:rPr>
              <a:t>Ejemplos:</a:t>
            </a:r>
            <a:endParaRPr lang="es-ES" altLang="es-CL" sz="2000" u="none" dirty="0"/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3813069" y="3105274"/>
            <a:ext cx="2446338" cy="539750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anchor="ctr"/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 </a:t>
            </a: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2691475" y="4041378"/>
            <a:ext cx="350996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 log</a:t>
            </a:r>
            <a:r>
              <a:rPr lang="es-CL" altLang="es-CL" sz="2000" u="none" baseline="-25000" dirty="0"/>
              <a:t>10 </a:t>
            </a:r>
            <a:r>
              <a:rPr lang="es-CL" altLang="es-CL" sz="2000" u="none" dirty="0"/>
              <a:t>(100)</a:t>
            </a:r>
            <a:r>
              <a:rPr lang="es-CL" altLang="es-CL" sz="2000" u="none" baseline="30000" dirty="0"/>
              <a:t> </a:t>
            </a:r>
            <a:r>
              <a:rPr lang="es-CL" altLang="es-CL" sz="2000" u="none" dirty="0"/>
              <a:t>= log</a:t>
            </a:r>
            <a:r>
              <a:rPr lang="es-CL" altLang="es-CL" sz="2000" u="none" baseline="-25000" dirty="0"/>
              <a:t> </a:t>
            </a:r>
            <a:r>
              <a:rPr lang="es-CL" altLang="es-CL" sz="2000" u="none" dirty="0"/>
              <a:t>(10</a:t>
            </a:r>
            <a:r>
              <a:rPr lang="es-CL" altLang="es-CL" sz="2000" u="none" baseline="30000" dirty="0"/>
              <a:t>2</a:t>
            </a:r>
            <a:r>
              <a:rPr lang="es-CL" altLang="es-CL" sz="2000" u="none" dirty="0"/>
              <a:t>) = 2</a:t>
            </a: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>
            <a:off x="2691475" y="4688805"/>
            <a:ext cx="40957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 log</a:t>
            </a:r>
            <a:r>
              <a:rPr lang="es-CL" altLang="es-CL" sz="2000" u="none" baseline="-25000" dirty="0"/>
              <a:t>10 </a:t>
            </a:r>
            <a:r>
              <a:rPr lang="es-CL" altLang="es-CL" sz="2000" u="none" dirty="0"/>
              <a:t>(1.000)</a:t>
            </a:r>
            <a:r>
              <a:rPr lang="es-CL" altLang="es-CL" sz="2000" u="none" baseline="30000" dirty="0"/>
              <a:t> </a:t>
            </a:r>
            <a:r>
              <a:rPr lang="es-CL" altLang="es-CL" sz="2000" u="none" dirty="0"/>
              <a:t>= log</a:t>
            </a:r>
            <a:r>
              <a:rPr lang="es-CL" altLang="es-CL" sz="2000" u="none" baseline="-25000" dirty="0"/>
              <a:t> </a:t>
            </a:r>
            <a:r>
              <a:rPr lang="es-CL" altLang="es-CL" sz="2000" u="none" dirty="0"/>
              <a:t>(10</a:t>
            </a:r>
            <a:r>
              <a:rPr lang="es-CL" altLang="es-CL" sz="2000" u="none" baseline="30000" dirty="0"/>
              <a:t>3</a:t>
            </a:r>
            <a:r>
              <a:rPr lang="es-CL" altLang="es-CL" sz="2000" u="none" dirty="0"/>
              <a:t>) = 3</a:t>
            </a: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691476" y="5409530"/>
            <a:ext cx="4095750" cy="539750"/>
            <a:chOff x="981" y="2699"/>
            <a:chExt cx="2580" cy="340"/>
          </a:xfrm>
        </p:grpSpPr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981" y="2699"/>
              <a:ext cx="258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s-CL" altLang="es-CL" sz="2000" u="none" dirty="0"/>
                <a:t> log</a:t>
              </a:r>
              <a:r>
                <a:rPr lang="es-CL" altLang="es-CL" sz="2000" u="none" baseline="-25000" dirty="0"/>
                <a:t>10 </a:t>
              </a:r>
              <a:r>
                <a:rPr lang="es-CL" altLang="es-CL" sz="2000" u="none" dirty="0"/>
                <a:t>(0,001)</a:t>
              </a:r>
              <a:r>
                <a:rPr lang="es-CL" altLang="es-CL" sz="2000" u="none" baseline="30000" dirty="0"/>
                <a:t> </a:t>
              </a:r>
              <a:r>
                <a:rPr lang="es-CL" altLang="es-CL" sz="2000" u="none" dirty="0"/>
                <a:t>= log</a:t>
              </a:r>
              <a:r>
                <a:rPr lang="es-CL" altLang="es-CL" sz="2000" u="none" baseline="-25000" dirty="0"/>
                <a:t> </a:t>
              </a:r>
              <a:r>
                <a:rPr lang="es-CL" altLang="es-CL" sz="2000" u="none" dirty="0"/>
                <a:t>(10  </a:t>
              </a:r>
              <a:r>
                <a:rPr lang="es-CL" altLang="es-CL" sz="2000" u="none" baseline="30000" dirty="0"/>
                <a:t>3</a:t>
              </a:r>
              <a:r>
                <a:rPr lang="es-CL" altLang="es-CL" sz="2000" u="none" dirty="0"/>
                <a:t>) = – 3</a:t>
              </a:r>
            </a:p>
          </p:txBody>
        </p:sp>
        <p:sp>
          <p:nvSpPr>
            <p:cNvPr id="19467" name="Text Box 13"/>
            <p:cNvSpPr txBox="1">
              <a:spLocks noChangeArrowheads="1"/>
            </p:cNvSpPr>
            <p:nvPr/>
          </p:nvSpPr>
          <p:spPr bwMode="auto">
            <a:xfrm>
              <a:off x="2574" y="2798"/>
              <a:ext cx="176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_tradnl" altLang="es-CL" sz="2000" u="none" baseline="30000"/>
                <a:t>–</a:t>
              </a:r>
            </a:p>
          </p:txBody>
        </p:sp>
      </p:grpSp>
      <p:sp>
        <p:nvSpPr>
          <p:cNvPr id="20" name="8 CuadroTexto"/>
          <p:cNvSpPr txBox="1">
            <a:spLocks noChangeArrowheads="1"/>
          </p:cNvSpPr>
          <p:nvPr/>
        </p:nvSpPr>
        <p:spPr bwMode="auto">
          <a:xfrm>
            <a:off x="742907" y="1412777"/>
            <a:ext cx="8321016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altLang="es-C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 en un logaritmo no aparece indicada la base, entonces es un logaritmo decimal, es decir, su base es 10.</a:t>
            </a:r>
            <a:endParaRPr lang="es-CL" altLang="es-C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915228"/>
              </p:ext>
            </p:extLst>
          </p:nvPr>
        </p:nvGraphicFramePr>
        <p:xfrm>
          <a:off x="3909113" y="3161979"/>
          <a:ext cx="226695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cuación" r:id="rId3" imgW="1333440" imgH="228600" progId="Equation.3">
                  <p:embed/>
                </p:oleObj>
              </mc:Choice>
              <mc:Fallback>
                <p:oleObj name="Ecuación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9113" y="3161979"/>
                        <a:ext cx="226695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24354"/>
              </p:ext>
            </p:extLst>
          </p:nvPr>
        </p:nvGraphicFramePr>
        <p:xfrm>
          <a:off x="4100538" y="2536008"/>
          <a:ext cx="177006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cuación" r:id="rId5" imgW="1041120" imgH="228600" progId="Equation.3">
                  <p:embed/>
                </p:oleObj>
              </mc:Choice>
              <mc:Fallback>
                <p:oleObj name="Ecuación" r:id="rId5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38" y="2536008"/>
                        <a:ext cx="177006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8"/>
          <p:cNvGrpSpPr>
            <a:grpSpLocks/>
          </p:cNvGrpSpPr>
          <p:nvPr/>
        </p:nvGrpSpPr>
        <p:grpSpPr bwMode="auto">
          <a:xfrm>
            <a:off x="459475" y="785813"/>
            <a:ext cx="8243888" cy="404812"/>
            <a:chOff x="0" y="436"/>
            <a:chExt cx="5193" cy="255"/>
          </a:xfrm>
        </p:grpSpPr>
        <p:sp>
          <p:nvSpPr>
            <p:cNvPr id="22" name="40 CuadroTexto"/>
            <p:cNvSpPr txBox="1">
              <a:spLocks noChangeArrowheads="1"/>
            </p:cNvSpPr>
            <p:nvPr/>
          </p:nvSpPr>
          <p:spPr bwMode="auto">
            <a:xfrm>
              <a:off x="22" y="436"/>
              <a:ext cx="517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altLang="es-CL" sz="2000" b="1" u="none" dirty="0">
                  <a:solidFill>
                    <a:srgbClr val="7F7F7F"/>
                  </a:solidFill>
                </a:rPr>
                <a:t> Logaritmo decimal</a:t>
              </a:r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>
              <a:off x="0" y="691"/>
              <a:ext cx="4082" cy="0"/>
            </a:xfrm>
            <a:prstGeom prst="line">
              <a:avLst/>
            </a:prstGeom>
            <a:noFill/>
            <a:ln w="9525">
              <a:solidFill>
                <a:srgbClr val="84B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  <p:extLst>
      <p:ext uri="{BB962C8B-B14F-4D97-AF65-F5344CB8AC3E}">
        <p14:creationId xmlns:p14="http://schemas.microsoft.com/office/powerpoint/2010/main" val="170285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8" grpId="0"/>
      <p:bldP spid="50" grpId="0" animBg="1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4836120" y="4374105"/>
            <a:ext cx="2286281" cy="461665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s-CL" altLang="es-CL" sz="2000" u="none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692104" y="1997841"/>
            <a:ext cx="2286281" cy="461665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es-CL" altLang="es-CL" sz="2000" u="none" dirty="0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1687081" y="1974531"/>
            <a:ext cx="3087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 dirty="0">
                <a:solidFill>
                  <a:srgbClr val="FF6600"/>
                </a:solidFill>
              </a:rPr>
              <a:t>a) </a:t>
            </a:r>
            <a:r>
              <a:rPr lang="es-CL" altLang="es-CL" sz="2000" u="none" dirty="0"/>
              <a:t>Logaritmo de la base:  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955369" y="2604768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1955369" y="3007993"/>
            <a:ext cx="351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/>
              <a:t>log</a:t>
            </a:r>
            <a:r>
              <a:rPr lang="es-CL" altLang="es-CL" sz="2000" u="none" baseline="-25000"/>
              <a:t>8 </a:t>
            </a:r>
            <a:r>
              <a:rPr lang="es-CL" altLang="es-CL" sz="2000" u="none"/>
              <a:t>(8) = 1     </a:t>
            </a:r>
            <a:r>
              <a:rPr lang="es-CL" altLang="es-CL" sz="2000" b="1" u="none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/>
              <a:t>       8</a:t>
            </a:r>
            <a:r>
              <a:rPr lang="es-CL" altLang="es-CL" sz="2000" u="none" baseline="30000"/>
              <a:t>1</a:t>
            </a:r>
            <a:r>
              <a:rPr lang="es-CL" altLang="es-CL" sz="2000" u="none"/>
              <a:t> = 8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1685495" y="4352606"/>
            <a:ext cx="3176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 dirty="0">
                <a:solidFill>
                  <a:srgbClr val="FF6600"/>
                </a:solidFill>
              </a:rPr>
              <a:t>b) </a:t>
            </a:r>
            <a:r>
              <a:rPr lang="es-CL" altLang="es-CL" sz="2000" u="none" dirty="0"/>
              <a:t>Logaritmo de la unidad:</a:t>
            </a: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953782" y="4982843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1953781" y="5386068"/>
            <a:ext cx="351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/>
              <a:t>log</a:t>
            </a:r>
            <a:r>
              <a:rPr lang="es-CL" altLang="es-CL" sz="2000" u="none" baseline="-25000"/>
              <a:t>9 </a:t>
            </a:r>
            <a:r>
              <a:rPr lang="es-CL" altLang="es-CL" sz="2000" u="none"/>
              <a:t>(1) = 0      </a:t>
            </a:r>
            <a:r>
              <a:rPr lang="es-CL" altLang="es-CL" sz="2000" b="1" u="none">
                <a:solidFill>
                  <a:srgbClr val="669900"/>
                </a:solidFill>
                <a:sym typeface="Symbol" pitchFamily="18" charset="2"/>
              </a:rPr>
              <a:t></a:t>
            </a:r>
            <a:r>
              <a:rPr lang="es-CL" altLang="es-CL" sz="2000" u="none"/>
              <a:t>       9</a:t>
            </a:r>
            <a:r>
              <a:rPr lang="es-CL" altLang="es-CL" sz="2000" u="none" baseline="30000"/>
              <a:t>0</a:t>
            </a:r>
            <a:r>
              <a:rPr lang="es-CL" altLang="es-CL" sz="2000" u="none"/>
              <a:t> = 1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359422"/>
              </p:ext>
            </p:extLst>
          </p:nvPr>
        </p:nvGraphicFramePr>
        <p:xfrm>
          <a:off x="4764112" y="2026919"/>
          <a:ext cx="21812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cuación" r:id="rId3" imgW="1282680" imgH="241200" progId="Equation.3">
                  <p:embed/>
                </p:oleObj>
              </mc:Choice>
              <mc:Fallback>
                <p:oleObj name="Ecuación" r:id="rId3" imgW="1282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112" y="2026919"/>
                        <a:ext cx="21812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718187"/>
              </p:ext>
            </p:extLst>
          </p:nvPr>
        </p:nvGraphicFramePr>
        <p:xfrm>
          <a:off x="4908127" y="4386762"/>
          <a:ext cx="2159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cuación" r:id="rId5" imgW="1269720" imgH="241200" progId="Equation.3">
                  <p:embed/>
                </p:oleObj>
              </mc:Choice>
              <mc:Fallback>
                <p:oleObj name="Ecuación" r:id="rId5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127" y="4386762"/>
                        <a:ext cx="21590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Propiedades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929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4" grpId="0" animBg="1"/>
      <p:bldP spid="17" grpId="0"/>
      <p:bldP spid="21" grpId="0"/>
      <p:bldP spid="23" grpId="0"/>
      <p:bldP spid="25" grpId="0"/>
      <p:bldP spid="33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074491" y="958577"/>
            <a:ext cx="330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 dirty="0">
                <a:solidFill>
                  <a:srgbClr val="FF6600"/>
                </a:solidFill>
              </a:rPr>
              <a:t>c) </a:t>
            </a:r>
            <a:r>
              <a:rPr lang="es-CL" altLang="es-CL" sz="2000" u="none" dirty="0"/>
              <a:t>Logaritmo del producto:  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5344394" y="958577"/>
            <a:ext cx="3554413" cy="461962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(b</a:t>
            </a:r>
            <a:r>
              <a:rPr lang="en-US" altLang="es-CL" sz="2000" u="none" dirty="0"/>
              <a:t>·</a:t>
            </a:r>
            <a:r>
              <a:rPr lang="es-CL" altLang="es-CL" sz="2000" u="none" dirty="0"/>
              <a:t>c) = 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(b) + 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(c) 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342779" y="1588814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2072903" y="3336652"/>
            <a:ext cx="3289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>
                <a:solidFill>
                  <a:srgbClr val="FF6600"/>
                </a:solidFill>
              </a:rPr>
              <a:t>d) </a:t>
            </a:r>
            <a:r>
              <a:rPr lang="es-CL" altLang="es-CL" sz="2000" u="none"/>
              <a:t>Logaritmo del cuociente: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2341191" y="3966889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2342779" y="1979340"/>
            <a:ext cx="5400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defTabSz="1257300">
              <a:lnSpc>
                <a:spcPct val="120000"/>
              </a:lnSpc>
              <a:defRPr/>
            </a:pPr>
            <a:r>
              <a:rPr lang="es-CL" sz="2000" dirty="0"/>
              <a:t>log</a:t>
            </a:r>
            <a:r>
              <a:rPr lang="es-CL" sz="2000" baseline="-25000" dirty="0"/>
              <a:t>8 </a:t>
            </a:r>
            <a:r>
              <a:rPr lang="es-CL" sz="2000" dirty="0"/>
              <a:t>(2) + log</a:t>
            </a:r>
            <a:r>
              <a:rPr lang="es-CL" sz="2000" baseline="-25000" dirty="0"/>
              <a:t>8 </a:t>
            </a:r>
            <a:r>
              <a:rPr lang="es-CL" sz="2000" dirty="0"/>
              <a:t>(4) = log</a:t>
            </a:r>
            <a:r>
              <a:rPr lang="es-CL" sz="2000" baseline="-25000" dirty="0"/>
              <a:t>8 </a:t>
            </a:r>
            <a:r>
              <a:rPr lang="es-CL" sz="2000" dirty="0"/>
              <a:t>(2</a:t>
            </a:r>
            <a:r>
              <a:rPr lang="en-US" sz="2000" dirty="0"/>
              <a:t>·</a:t>
            </a:r>
            <a:r>
              <a:rPr lang="es-CL" sz="2000" dirty="0"/>
              <a:t>4) = log</a:t>
            </a:r>
            <a:r>
              <a:rPr lang="es-CL" sz="2000" baseline="-25000" dirty="0"/>
              <a:t>8 </a:t>
            </a:r>
            <a:r>
              <a:rPr lang="es-CL" sz="2000" dirty="0"/>
              <a:t>(8)</a:t>
            </a:r>
            <a:r>
              <a:rPr lang="es-CL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CL" sz="2000" dirty="0"/>
              <a:t>= 1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5436097" y="3336653"/>
            <a:ext cx="3770312" cy="461963"/>
          </a:xfrm>
          <a:prstGeom prst="rect">
            <a:avLst/>
          </a:prstGeom>
          <a:solidFill>
            <a:srgbClr val="669900">
              <a:alpha val="5098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2573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2573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u="none" dirty="0"/>
              <a:t>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(b </a:t>
            </a:r>
            <a:r>
              <a:rPr lang="en-US" altLang="es-CL" sz="2000" u="none" dirty="0"/>
              <a:t>: </a:t>
            </a:r>
            <a:r>
              <a:rPr lang="es-CL" altLang="es-CL" sz="2000" u="none" dirty="0"/>
              <a:t>c) = 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(b)  –  log</a:t>
            </a:r>
            <a:r>
              <a:rPr lang="es-CL" altLang="es-CL" sz="2000" u="none" baseline="-25000" dirty="0"/>
              <a:t>a </a:t>
            </a:r>
            <a:r>
              <a:rPr lang="es-CL" altLang="es-CL" sz="2000" u="none" dirty="0"/>
              <a:t>(c) 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342778" y="4336778"/>
            <a:ext cx="56705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defTabSz="1257300">
              <a:lnSpc>
                <a:spcPct val="120000"/>
              </a:lnSpc>
              <a:defRPr/>
            </a:pPr>
            <a:r>
              <a:rPr lang="es-CL" sz="2000" dirty="0"/>
              <a:t>log</a:t>
            </a:r>
            <a:r>
              <a:rPr lang="es-CL" sz="2000" baseline="-25000" dirty="0"/>
              <a:t>3 </a:t>
            </a:r>
            <a:r>
              <a:rPr lang="es-CL" sz="2000" dirty="0"/>
              <a:t>(21) – log</a:t>
            </a:r>
            <a:r>
              <a:rPr lang="es-CL" sz="2000" baseline="-25000" dirty="0"/>
              <a:t>3 </a:t>
            </a:r>
            <a:r>
              <a:rPr lang="es-CL" sz="2000" dirty="0"/>
              <a:t>(7) = log</a:t>
            </a:r>
            <a:r>
              <a:rPr lang="es-CL" sz="2000" baseline="-25000" dirty="0"/>
              <a:t>3 </a:t>
            </a:r>
            <a:r>
              <a:rPr lang="es-CL" sz="2000" dirty="0"/>
              <a:t>(21 </a:t>
            </a:r>
            <a:r>
              <a:rPr lang="en-US" sz="2000" dirty="0"/>
              <a:t>: </a:t>
            </a:r>
            <a:r>
              <a:rPr lang="es-CL" sz="2000" dirty="0"/>
              <a:t>7) = log</a:t>
            </a:r>
            <a:r>
              <a:rPr lang="es-CL" sz="2000" baseline="-25000" dirty="0"/>
              <a:t>3 </a:t>
            </a:r>
            <a:r>
              <a:rPr lang="es-CL" sz="2000" dirty="0"/>
              <a:t>(3) =</a:t>
            </a:r>
            <a:r>
              <a:rPr lang="es-CL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CL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0716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 animBg="1"/>
      <p:bldP spid="22" grpId="0"/>
      <p:bldP spid="24" grpId="0"/>
      <p:bldP spid="26" grpId="0"/>
      <p:bldP spid="27" grpId="0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2063552" y="927895"/>
            <a:ext cx="3728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 dirty="0">
                <a:solidFill>
                  <a:srgbClr val="FF6600"/>
                </a:solidFill>
              </a:rPr>
              <a:t>e) </a:t>
            </a:r>
            <a:r>
              <a:rPr lang="es-CL" altLang="es-CL" sz="2000" u="none" dirty="0"/>
              <a:t>Logaritmo de una potencia:  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5663953" y="865981"/>
            <a:ext cx="2879725" cy="539750"/>
          </a:xfrm>
          <a:prstGeom prst="rect">
            <a:avLst/>
          </a:prstGeom>
          <a:solidFill>
            <a:srgbClr val="669900">
              <a:alpha val="5000"/>
            </a:srgbClr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defTabSz="1257300">
              <a:lnSpc>
                <a:spcPct val="120000"/>
              </a:lnSpc>
              <a:defRPr/>
            </a:pPr>
            <a:r>
              <a:rPr lang="es-CL" sz="2000" dirty="0"/>
              <a:t>log</a:t>
            </a:r>
            <a:r>
              <a:rPr lang="es-CL" sz="2000" baseline="-25000" dirty="0"/>
              <a:t>a </a:t>
            </a:r>
            <a:r>
              <a:rPr lang="es-CL" sz="2000" dirty="0"/>
              <a:t>(b)</a:t>
            </a:r>
            <a:r>
              <a:rPr lang="es-CL" sz="2000" baseline="30000" dirty="0"/>
              <a:t>n  </a:t>
            </a:r>
            <a:r>
              <a:rPr lang="es-CL" sz="2000" dirty="0"/>
              <a:t>= n </a:t>
            </a:r>
            <a:r>
              <a:rPr lang="en-US" sz="2000" dirty="0"/>
              <a:t>·</a:t>
            </a:r>
            <a:r>
              <a:rPr lang="es-CL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CL" sz="2000" dirty="0"/>
              <a:t>log</a:t>
            </a:r>
            <a:r>
              <a:rPr lang="es-CL" sz="2000" baseline="-25000" dirty="0"/>
              <a:t>a </a:t>
            </a:r>
            <a:r>
              <a:rPr lang="es-CL" sz="2000" dirty="0"/>
              <a:t>(b)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2405436" y="1558131"/>
            <a:ext cx="1649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2135560" y="3396457"/>
            <a:ext cx="2986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>
                <a:solidFill>
                  <a:srgbClr val="FF6600"/>
                </a:solidFill>
              </a:rPr>
              <a:t>f) </a:t>
            </a:r>
            <a:r>
              <a:rPr lang="es-CL" altLang="es-CL" sz="2000" u="none"/>
              <a:t>Logaritmo de una raíz: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403848" y="4387056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2405436" y="2420888"/>
            <a:ext cx="4860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defTabSz="1257300">
              <a:lnSpc>
                <a:spcPct val="120000"/>
              </a:lnSpc>
              <a:defRPr/>
            </a:pPr>
            <a:r>
              <a:rPr lang="es-CL" sz="2000" dirty="0"/>
              <a:t>log</a:t>
            </a:r>
            <a:r>
              <a:rPr lang="es-CL" sz="2000" baseline="-25000" dirty="0"/>
              <a:t>2 </a:t>
            </a:r>
            <a:r>
              <a:rPr lang="es-CL" sz="2000" dirty="0"/>
              <a:t>(81) = log</a:t>
            </a:r>
            <a:r>
              <a:rPr lang="es-CL" sz="2000" baseline="-25000" dirty="0"/>
              <a:t>2 </a:t>
            </a:r>
            <a:r>
              <a:rPr lang="es-CL" sz="2000" dirty="0"/>
              <a:t>(3)</a:t>
            </a:r>
            <a:r>
              <a:rPr lang="es-CL" sz="2000" baseline="30000" dirty="0"/>
              <a:t>4  </a:t>
            </a:r>
            <a:r>
              <a:rPr lang="es-CL" sz="2000" dirty="0"/>
              <a:t>=  4 </a:t>
            </a:r>
            <a:r>
              <a:rPr lang="en-US" sz="2000" dirty="0"/>
              <a:t>·</a:t>
            </a:r>
            <a:r>
              <a:rPr lang="es-CL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s-CL" sz="2000" dirty="0"/>
              <a:t>log</a:t>
            </a:r>
            <a:r>
              <a:rPr lang="es-CL" sz="2000" baseline="-25000" dirty="0"/>
              <a:t>2 </a:t>
            </a:r>
            <a:r>
              <a:rPr lang="es-CL" sz="2000" dirty="0"/>
              <a:t>(3) = 4m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2405436" y="2031206"/>
            <a:ext cx="303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CL" altLang="es-CL" sz="2000" u="none"/>
              <a:t>Si log</a:t>
            </a:r>
            <a:r>
              <a:rPr lang="es-CL" altLang="es-CL" sz="2000" u="none" baseline="-25000"/>
              <a:t>2 </a:t>
            </a:r>
            <a:r>
              <a:rPr lang="es-CL" altLang="es-CL" sz="2000" u="none"/>
              <a:t>(3) = m, entonces:</a:t>
            </a:r>
            <a:endParaRPr lang="es-ES" altLang="es-CL" sz="2000" u="none"/>
          </a:p>
        </p:txBody>
      </p:sp>
      <p:grpSp>
        <p:nvGrpSpPr>
          <p:cNvPr id="5" name="57 Grupo"/>
          <p:cNvGrpSpPr>
            <a:grpSpLocks/>
          </p:cNvGrpSpPr>
          <p:nvPr/>
        </p:nvGrpSpPr>
        <p:grpSpPr bwMode="auto">
          <a:xfrm>
            <a:off x="2422898" y="4833144"/>
            <a:ext cx="2851150" cy="900112"/>
            <a:chOff x="4427984" y="5013176"/>
            <a:chExt cx="2851150" cy="900112"/>
          </a:xfrm>
        </p:grpSpPr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4427984" y="5013176"/>
              <a:ext cx="2851150" cy="900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defTabSz="1257300">
                <a:lnSpc>
                  <a:spcPct val="80000"/>
                </a:lnSpc>
                <a:defRPr/>
              </a:pPr>
              <a:r>
                <a:rPr lang="es-CL" sz="2000" dirty="0"/>
                <a:t>log</a:t>
              </a:r>
              <a:r>
                <a:rPr lang="es-CL" sz="2000" baseline="-25000" dirty="0"/>
                <a:t>7     </a:t>
              </a:r>
              <a:r>
                <a:rPr lang="es-CL" sz="2000" dirty="0"/>
                <a:t>2 =      </a:t>
              </a:r>
              <a:r>
                <a:rPr lang="en-US" sz="2000" dirty="0"/>
                <a:t>·</a:t>
              </a:r>
              <a:r>
                <a:rPr lang="es-CL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s-CL" sz="2000" dirty="0"/>
                <a:t>log</a:t>
              </a:r>
              <a:r>
                <a:rPr lang="es-CL" sz="2000" baseline="-25000" dirty="0"/>
                <a:t>7 </a:t>
              </a:r>
              <a:r>
                <a:rPr lang="es-CL" sz="2000" dirty="0"/>
                <a:t>(2)</a:t>
              </a:r>
            </a:p>
            <a:p>
              <a:pPr defTabSz="1257300">
                <a:lnSpc>
                  <a:spcPct val="80000"/>
                </a:lnSpc>
                <a:defRPr/>
              </a:pPr>
              <a:r>
                <a:rPr lang="es-CL" sz="2000" dirty="0"/>
                <a:t>              </a:t>
              </a:r>
            </a:p>
          </p:txBody>
        </p:sp>
        <p:sp>
          <p:nvSpPr>
            <p:cNvPr id="17431" name="Rectangle 43"/>
            <p:cNvSpPr>
              <a:spLocks noChangeArrowheads="1"/>
            </p:cNvSpPr>
            <p:nvPr/>
          </p:nvSpPr>
          <p:spPr bwMode="auto">
            <a:xfrm>
              <a:off x="4927180" y="5134059"/>
              <a:ext cx="279244" cy="297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u="none" baseline="30000"/>
                <a:t>3</a:t>
              </a:r>
              <a:endParaRPr lang="es-ES" altLang="es-CL" sz="2000" u="none" baseline="30000"/>
            </a:p>
          </p:txBody>
        </p:sp>
        <p:sp>
          <p:nvSpPr>
            <p:cNvPr id="17432" name="Rectangle 48"/>
            <p:cNvSpPr>
              <a:spLocks noChangeArrowheads="1"/>
            </p:cNvSpPr>
            <p:nvPr/>
          </p:nvSpPr>
          <p:spPr bwMode="auto">
            <a:xfrm>
              <a:off x="4923284" y="5116248"/>
              <a:ext cx="37147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u="none"/>
                <a:t>√</a:t>
              </a:r>
              <a:endParaRPr lang="es-ES" altLang="es-CL" sz="2000" u="none"/>
            </a:p>
          </p:txBody>
        </p:sp>
        <p:sp>
          <p:nvSpPr>
            <p:cNvPr id="17433" name="Line 49"/>
            <p:cNvSpPr>
              <a:spLocks noChangeShapeType="1"/>
            </p:cNvSpPr>
            <p:nvPr/>
          </p:nvSpPr>
          <p:spPr bwMode="auto">
            <a:xfrm>
              <a:off x="5135392" y="5184957"/>
              <a:ext cx="179387" cy="0"/>
            </a:xfrm>
            <a:prstGeom prst="line">
              <a:avLst/>
            </a:prstGeom>
            <a:noFill/>
            <a:ln w="12700">
              <a:solidFill>
                <a:srgbClr val="00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CL"/>
            </a:p>
          </p:txBody>
        </p:sp>
        <p:grpSp>
          <p:nvGrpSpPr>
            <p:cNvPr id="17434" name="56 Grupo"/>
            <p:cNvGrpSpPr>
              <a:grpSpLocks/>
            </p:cNvGrpSpPr>
            <p:nvPr/>
          </p:nvGrpSpPr>
          <p:grpSpPr bwMode="auto">
            <a:xfrm>
              <a:off x="5603640" y="5054120"/>
              <a:ext cx="327334" cy="579646"/>
              <a:chOff x="8172400" y="3861048"/>
              <a:chExt cx="327334" cy="579646"/>
            </a:xfrm>
          </p:grpSpPr>
          <p:sp>
            <p:nvSpPr>
              <p:cNvPr id="17435" name="53 Rectángulo"/>
              <p:cNvSpPr>
                <a:spLocks noChangeArrowheads="1"/>
              </p:cNvSpPr>
              <p:nvPr/>
            </p:nvSpPr>
            <p:spPr bwMode="auto">
              <a:xfrm>
                <a:off x="8172400" y="3861048"/>
                <a:ext cx="327334" cy="5796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ts val="1900"/>
                  </a:lnSpc>
                </a:pPr>
                <a:r>
                  <a:rPr lang="es-CL" altLang="es-CL" sz="2000" u="none"/>
                  <a:t>1</a:t>
                </a:r>
              </a:p>
              <a:p>
                <a:pPr eaLnBrk="1" hangingPunct="1">
                  <a:lnSpc>
                    <a:spcPts val="1900"/>
                  </a:lnSpc>
                </a:pPr>
                <a:r>
                  <a:rPr lang="es-CL" altLang="es-CL" sz="2000" u="none"/>
                  <a:t>3</a:t>
                </a:r>
                <a:endParaRPr lang="es-ES" altLang="es-CL" sz="2000"/>
              </a:p>
            </p:txBody>
          </p:sp>
          <p:cxnSp>
            <p:nvCxnSpPr>
              <p:cNvPr id="17436" name="55 Conector recto"/>
              <p:cNvCxnSpPr>
                <a:cxnSpLocks noChangeShapeType="1"/>
              </p:cNvCxnSpPr>
              <p:nvPr/>
            </p:nvCxnSpPr>
            <p:spPr bwMode="auto">
              <a:xfrm>
                <a:off x="8172400" y="4096279"/>
                <a:ext cx="327334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7" name="74 Grupo"/>
          <p:cNvGrpSpPr>
            <a:grpSpLocks/>
          </p:cNvGrpSpPr>
          <p:nvPr/>
        </p:nvGrpSpPr>
        <p:grpSpPr bwMode="auto">
          <a:xfrm>
            <a:off x="5357474" y="3296169"/>
            <a:ext cx="3581810" cy="935310"/>
            <a:chOff x="4578556" y="5265461"/>
            <a:chExt cx="3481387" cy="935859"/>
          </a:xfrm>
        </p:grpSpPr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4578556" y="5265461"/>
              <a:ext cx="3481387" cy="900113"/>
            </a:xfrm>
            <a:prstGeom prst="rect">
              <a:avLst/>
            </a:prstGeom>
            <a:solidFill>
              <a:srgbClr val="669900">
                <a:alpha val="5098"/>
              </a:srgb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</p:spPr>
          <p:txBody>
            <a:bodyPr anchor="ctr"/>
            <a:lstStyle>
              <a:lvl1pPr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0000"/>
                </a:lnSpc>
              </a:pPr>
              <a:endParaRPr lang="es-CL" altLang="es-CL" sz="2000" u="none"/>
            </a:p>
          </p:txBody>
        </p:sp>
        <p:grpSp>
          <p:nvGrpSpPr>
            <p:cNvPr id="17422" name="66 Grupo"/>
            <p:cNvGrpSpPr>
              <a:grpSpLocks/>
            </p:cNvGrpSpPr>
            <p:nvPr/>
          </p:nvGrpSpPr>
          <p:grpSpPr bwMode="auto">
            <a:xfrm>
              <a:off x="4932362" y="5300680"/>
              <a:ext cx="2851150" cy="900640"/>
              <a:chOff x="4428306" y="5012648"/>
              <a:chExt cx="2851150" cy="900640"/>
            </a:xfrm>
          </p:grpSpPr>
          <p:sp>
            <p:nvSpPr>
              <p:cNvPr id="68" name="Rectangle 46"/>
              <p:cNvSpPr>
                <a:spLocks noChangeArrowheads="1"/>
              </p:cNvSpPr>
              <p:nvPr/>
            </p:nvSpPr>
            <p:spPr bwMode="auto">
              <a:xfrm>
                <a:off x="4428306" y="5012648"/>
                <a:ext cx="2851150" cy="900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defTabSz="1257300">
                  <a:lnSpc>
                    <a:spcPct val="80000"/>
                  </a:lnSpc>
                  <a:defRPr/>
                </a:pPr>
                <a:r>
                  <a:rPr lang="es-CL" sz="2000" dirty="0"/>
                  <a:t>log</a:t>
                </a:r>
                <a:r>
                  <a:rPr lang="es-CL" sz="2000" baseline="-25000" dirty="0"/>
                  <a:t>a     </a:t>
                </a:r>
                <a:r>
                  <a:rPr lang="es-CL" sz="2000" dirty="0" err="1"/>
                  <a:t>b</a:t>
                </a:r>
                <a:r>
                  <a:rPr lang="es-CL" sz="2000" baseline="30000" dirty="0" err="1"/>
                  <a:t>m</a:t>
                </a:r>
                <a:r>
                  <a:rPr lang="es-CL" sz="2000" baseline="30000" dirty="0"/>
                  <a:t>  </a:t>
                </a:r>
                <a:r>
                  <a:rPr lang="es-CL" sz="2000" dirty="0"/>
                  <a:t> =      </a:t>
                </a:r>
                <a:r>
                  <a:rPr lang="en-US" sz="2000" dirty="0"/>
                  <a:t>·</a:t>
                </a:r>
                <a:r>
                  <a:rPr lang="es-CL" sz="20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es-CL" sz="2000" dirty="0"/>
                  <a:t>log</a:t>
                </a:r>
                <a:r>
                  <a:rPr lang="es-CL" sz="2000" baseline="-25000" dirty="0"/>
                  <a:t>a </a:t>
                </a:r>
                <a:r>
                  <a:rPr lang="es-CL" sz="2000" dirty="0"/>
                  <a:t>(b)</a:t>
                </a:r>
              </a:p>
              <a:p>
                <a:pPr defTabSz="1257300">
                  <a:lnSpc>
                    <a:spcPct val="80000"/>
                  </a:lnSpc>
                  <a:defRPr/>
                </a:pPr>
                <a:r>
                  <a:rPr lang="es-CL" sz="2000" dirty="0"/>
                  <a:t>              </a:t>
                </a:r>
              </a:p>
            </p:txBody>
          </p:sp>
          <p:sp>
            <p:nvSpPr>
              <p:cNvPr id="17424" name="Rectangle 43"/>
              <p:cNvSpPr>
                <a:spLocks noChangeArrowheads="1"/>
              </p:cNvSpPr>
              <p:nvPr/>
            </p:nvSpPr>
            <p:spPr bwMode="auto">
              <a:xfrm>
                <a:off x="4927180" y="5102995"/>
                <a:ext cx="279244" cy="2975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s-CL" altLang="es-CL" sz="2000" u="none" baseline="30000"/>
                  <a:t>n</a:t>
                </a:r>
                <a:endParaRPr lang="es-ES" altLang="es-CL" sz="2000" u="none" baseline="30000"/>
              </a:p>
            </p:txBody>
          </p:sp>
          <p:sp>
            <p:nvSpPr>
              <p:cNvPr id="17425" name="Rectangle 48"/>
              <p:cNvSpPr>
                <a:spLocks noChangeArrowheads="1"/>
              </p:cNvSpPr>
              <p:nvPr/>
            </p:nvSpPr>
            <p:spPr bwMode="auto">
              <a:xfrm>
                <a:off x="4873012" y="5130240"/>
                <a:ext cx="37147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s-CL" altLang="es-CL" sz="2000" u="none" dirty="0"/>
                  <a:t>√</a:t>
                </a:r>
                <a:endParaRPr lang="es-ES" altLang="es-CL" sz="2000" u="none" dirty="0"/>
              </a:p>
            </p:txBody>
          </p:sp>
          <p:sp>
            <p:nvSpPr>
              <p:cNvPr id="17426" name="Line 49"/>
              <p:cNvSpPr>
                <a:spLocks noChangeShapeType="1"/>
              </p:cNvSpPr>
              <p:nvPr/>
            </p:nvSpPr>
            <p:spPr bwMode="auto">
              <a:xfrm>
                <a:off x="5135391" y="5184957"/>
                <a:ext cx="360000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85000"/>
                    <a:lumOff val="1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CL"/>
              </a:p>
            </p:txBody>
          </p:sp>
          <p:grpSp>
            <p:nvGrpSpPr>
              <p:cNvPr id="17427" name="56 Grupo"/>
              <p:cNvGrpSpPr>
                <a:grpSpLocks/>
              </p:cNvGrpSpPr>
              <p:nvPr/>
            </p:nvGrpSpPr>
            <p:grpSpPr bwMode="auto">
              <a:xfrm>
                <a:off x="5718736" y="5077776"/>
                <a:ext cx="422491" cy="579646"/>
                <a:chOff x="8287496" y="3884704"/>
                <a:chExt cx="422491" cy="579646"/>
              </a:xfrm>
            </p:grpSpPr>
            <p:sp>
              <p:nvSpPr>
                <p:cNvPr id="17428" name="72 Rectángulo"/>
                <p:cNvSpPr>
                  <a:spLocks noChangeArrowheads="1"/>
                </p:cNvSpPr>
                <p:nvPr/>
              </p:nvSpPr>
              <p:spPr bwMode="auto">
                <a:xfrm>
                  <a:off x="8312121" y="3884704"/>
                  <a:ext cx="397866" cy="5796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ts val="1900"/>
                    </a:lnSpc>
                  </a:pPr>
                  <a:r>
                    <a:rPr lang="es-CL" altLang="es-CL" sz="2000" u="none" dirty="0"/>
                    <a:t>m</a:t>
                  </a:r>
                </a:p>
                <a:p>
                  <a:pPr eaLnBrk="1" hangingPunct="1">
                    <a:lnSpc>
                      <a:spcPts val="1900"/>
                    </a:lnSpc>
                  </a:pPr>
                  <a:r>
                    <a:rPr lang="es-CL" altLang="es-CL" sz="2000" u="none" dirty="0"/>
                    <a:t>n</a:t>
                  </a:r>
                  <a:endParaRPr lang="es-ES" altLang="es-CL" sz="2000" dirty="0"/>
                </a:p>
              </p:txBody>
            </p:sp>
            <p:cxnSp>
              <p:nvCxnSpPr>
                <p:cNvPr id="17429" name="73 Conector recto"/>
                <p:cNvCxnSpPr>
                  <a:cxnSpLocks noChangeShapeType="1"/>
                </p:cNvCxnSpPr>
                <p:nvPr/>
              </p:nvCxnSpPr>
              <p:spPr bwMode="auto">
                <a:xfrm>
                  <a:off x="8287496" y="4137222"/>
                  <a:ext cx="327334" cy="0"/>
                </a:xfrm>
                <a:prstGeom prst="lin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73195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/>
      <p:bldP spid="44" grpId="0"/>
      <p:bldP spid="45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2165624" y="1166838"/>
            <a:ext cx="2562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s-CL" altLang="es-CL" sz="2000" b="1" u="none" dirty="0">
                <a:solidFill>
                  <a:srgbClr val="FF6600"/>
                </a:solidFill>
              </a:rPr>
              <a:t>g) </a:t>
            </a:r>
            <a:r>
              <a:rPr lang="es-CL" altLang="es-CL" sz="2000" u="none" dirty="0"/>
              <a:t>Cambio de base: 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2420069" y="2339429"/>
            <a:ext cx="1649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MX" altLang="es-CL" sz="2000" b="1" u="none">
                <a:solidFill>
                  <a:srgbClr val="669900"/>
                </a:solidFill>
              </a:rPr>
              <a:t>Ejemplo:</a:t>
            </a:r>
            <a:endParaRPr lang="es-ES" altLang="es-CL" sz="2000" b="1" u="none">
              <a:solidFill>
                <a:srgbClr val="669900"/>
              </a:solidFill>
            </a:endParaRPr>
          </a:p>
        </p:txBody>
      </p:sp>
      <p:grpSp>
        <p:nvGrpSpPr>
          <p:cNvPr id="5" name="85 Grupo"/>
          <p:cNvGrpSpPr>
            <a:grpSpLocks/>
          </p:cNvGrpSpPr>
          <p:nvPr/>
        </p:nvGrpSpPr>
        <p:grpSpPr bwMode="auto">
          <a:xfrm>
            <a:off x="4727849" y="982117"/>
            <a:ext cx="3024187" cy="936625"/>
            <a:chOff x="3491433" y="1269330"/>
            <a:chExt cx="3024187" cy="936625"/>
          </a:xfrm>
        </p:grpSpPr>
        <p:grpSp>
          <p:nvGrpSpPr>
            <p:cNvPr id="18465" name="Group 14"/>
            <p:cNvGrpSpPr>
              <a:grpSpLocks/>
            </p:cNvGrpSpPr>
            <p:nvPr/>
          </p:nvGrpSpPr>
          <p:grpSpPr bwMode="auto">
            <a:xfrm>
              <a:off x="3491433" y="1269330"/>
              <a:ext cx="3024187" cy="936625"/>
              <a:chOff x="3016" y="1138"/>
              <a:chExt cx="1905" cy="590"/>
            </a:xfrm>
          </p:grpSpPr>
          <p:sp>
            <p:nvSpPr>
              <p:cNvPr id="18467" name="Rectangle 8"/>
              <p:cNvSpPr>
                <a:spLocks noChangeArrowheads="1"/>
              </p:cNvSpPr>
              <p:nvPr/>
            </p:nvSpPr>
            <p:spPr bwMode="auto">
              <a:xfrm>
                <a:off x="3107" y="1258"/>
                <a:ext cx="1814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defTabSz="12573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defTabSz="12573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defTabSz="12573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defTabSz="12573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defTabSz="12573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defTabSz="12573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defTabSz="12573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defTabSz="12573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defTabSz="12573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20000"/>
                  </a:lnSpc>
                </a:pPr>
                <a:r>
                  <a:rPr lang="es-CL" altLang="es-CL" sz="2000" u="none"/>
                  <a:t>log</a:t>
                </a:r>
                <a:r>
                  <a:rPr lang="es-CL" altLang="es-CL" sz="2000" u="none" baseline="-25000"/>
                  <a:t>a </a:t>
                </a:r>
                <a:r>
                  <a:rPr lang="es-CL" altLang="es-CL" sz="2000" u="none"/>
                  <a:t>(b)</a:t>
                </a:r>
                <a:r>
                  <a:rPr lang="es-CL" altLang="es-CL" sz="2000" u="none" baseline="30000"/>
                  <a:t> </a:t>
                </a:r>
                <a:r>
                  <a:rPr lang="es-CL" altLang="es-CL" sz="2000" u="none"/>
                  <a:t>=  </a:t>
                </a:r>
              </a:p>
            </p:txBody>
          </p:sp>
          <p:grpSp>
            <p:nvGrpSpPr>
              <p:cNvPr id="18468" name="Group 13"/>
              <p:cNvGrpSpPr>
                <a:grpSpLocks/>
              </p:cNvGrpSpPr>
              <p:nvPr/>
            </p:nvGrpSpPr>
            <p:grpSpPr bwMode="auto">
              <a:xfrm>
                <a:off x="3016" y="1138"/>
                <a:ext cx="1701" cy="590"/>
                <a:chOff x="3016" y="458"/>
                <a:chExt cx="1701" cy="590"/>
              </a:xfrm>
            </p:grpSpPr>
            <p:sp>
              <p:nvSpPr>
                <p:cNvPr id="18469" name="Rectangle 10"/>
                <p:cNvSpPr>
                  <a:spLocks noChangeArrowheads="1"/>
                </p:cNvSpPr>
                <p:nvPr/>
              </p:nvSpPr>
              <p:spPr bwMode="auto">
                <a:xfrm>
                  <a:off x="3811" y="503"/>
                  <a:ext cx="613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s-CL" altLang="es-CL" sz="2000" u="none"/>
                    <a:t>log</a:t>
                  </a:r>
                  <a:r>
                    <a:rPr lang="es-CL" altLang="es-CL" sz="2000" u="none" baseline="-25000"/>
                    <a:t>c </a:t>
                  </a:r>
                  <a:r>
                    <a:rPr lang="es-CL" altLang="es-CL" sz="2000" u="none"/>
                    <a:t>(b)</a:t>
                  </a:r>
                  <a:endParaRPr lang="es-ES" altLang="es-CL" sz="2000" u="none"/>
                </a:p>
              </p:txBody>
            </p:sp>
            <p:sp>
              <p:nvSpPr>
                <p:cNvPr id="18470" name="Rectangle 11"/>
                <p:cNvSpPr>
                  <a:spLocks noChangeArrowheads="1"/>
                </p:cNvSpPr>
                <p:nvPr/>
              </p:nvSpPr>
              <p:spPr bwMode="auto">
                <a:xfrm>
                  <a:off x="3811" y="739"/>
                  <a:ext cx="613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s-CL" altLang="es-CL" sz="2000" u="none"/>
                    <a:t>log</a:t>
                  </a:r>
                  <a:r>
                    <a:rPr lang="es-CL" altLang="es-CL" sz="2000" u="none" baseline="-25000"/>
                    <a:t>c </a:t>
                  </a:r>
                  <a:r>
                    <a:rPr lang="es-CL" altLang="es-CL" sz="2000" u="none"/>
                    <a:t>(a)</a:t>
                  </a:r>
                  <a:endParaRPr lang="es-ES" altLang="es-CL" sz="2000" u="none"/>
                </a:p>
              </p:txBody>
            </p:sp>
            <p:sp>
              <p:nvSpPr>
                <p:cNvPr id="18471" name="Rectangle 12"/>
                <p:cNvSpPr>
                  <a:spLocks noChangeArrowheads="1"/>
                </p:cNvSpPr>
                <p:nvPr/>
              </p:nvSpPr>
              <p:spPr bwMode="auto">
                <a:xfrm>
                  <a:off x="3016" y="458"/>
                  <a:ext cx="1701" cy="590"/>
                </a:xfrm>
                <a:prstGeom prst="rect">
                  <a:avLst/>
                </a:prstGeom>
                <a:solidFill>
                  <a:srgbClr val="669900">
                    <a:alpha val="5098"/>
                  </a:srgbClr>
                </a:solidFill>
                <a:ln w="9525">
                  <a:solidFill>
                    <a:srgbClr val="6699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s-CL" altLang="es-CL" sz="2000" u="none"/>
                </a:p>
              </p:txBody>
            </p:sp>
          </p:grpSp>
        </p:grpSp>
        <p:cxnSp>
          <p:nvCxnSpPr>
            <p:cNvPr id="18466" name="84 Conector recto"/>
            <p:cNvCxnSpPr>
              <a:cxnSpLocks noChangeShapeType="1"/>
            </p:cNvCxnSpPr>
            <p:nvPr/>
          </p:nvCxnSpPr>
          <p:spPr bwMode="auto">
            <a:xfrm>
              <a:off x="4825200" y="1718224"/>
              <a:ext cx="7920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98 Grupo"/>
          <p:cNvGrpSpPr>
            <a:grpSpLocks/>
          </p:cNvGrpSpPr>
          <p:nvPr/>
        </p:nvGrpSpPr>
        <p:grpSpPr bwMode="auto">
          <a:xfrm>
            <a:off x="3504331" y="2709317"/>
            <a:ext cx="3024188" cy="936625"/>
            <a:chOff x="5508104" y="3212976"/>
            <a:chExt cx="3024188" cy="936625"/>
          </a:xfrm>
        </p:grpSpPr>
        <p:grpSp>
          <p:nvGrpSpPr>
            <p:cNvPr id="18454" name="86 Grupo"/>
            <p:cNvGrpSpPr>
              <a:grpSpLocks/>
            </p:cNvGrpSpPr>
            <p:nvPr/>
          </p:nvGrpSpPr>
          <p:grpSpPr bwMode="auto">
            <a:xfrm>
              <a:off x="5508104" y="3212976"/>
              <a:ext cx="3024188" cy="936625"/>
              <a:chOff x="3491434" y="1269330"/>
              <a:chExt cx="3024188" cy="936625"/>
            </a:xfrm>
          </p:grpSpPr>
          <p:grpSp>
            <p:nvGrpSpPr>
              <p:cNvPr id="18458" name="Group 14"/>
              <p:cNvGrpSpPr>
                <a:grpSpLocks/>
              </p:cNvGrpSpPr>
              <p:nvPr/>
            </p:nvGrpSpPr>
            <p:grpSpPr bwMode="auto">
              <a:xfrm>
                <a:off x="3491434" y="1269330"/>
                <a:ext cx="3024188" cy="936625"/>
                <a:chOff x="3016" y="1138"/>
                <a:chExt cx="1905" cy="590"/>
              </a:xfrm>
            </p:grpSpPr>
            <p:sp>
              <p:nvSpPr>
                <p:cNvPr id="18460" name="Rectangle 8"/>
                <p:cNvSpPr>
                  <a:spLocks noChangeArrowheads="1"/>
                </p:cNvSpPr>
                <p:nvPr/>
              </p:nvSpPr>
              <p:spPr bwMode="auto">
                <a:xfrm>
                  <a:off x="3107" y="1258"/>
                  <a:ext cx="1814" cy="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20000"/>
                    </a:lnSpc>
                  </a:pPr>
                  <a:r>
                    <a:rPr lang="es-CL" altLang="es-CL" sz="2000" u="none"/>
                    <a:t>log</a:t>
                  </a:r>
                  <a:r>
                    <a:rPr lang="es-CL" altLang="es-CL" sz="2000" u="none" baseline="-25000"/>
                    <a:t>27  </a:t>
                  </a:r>
                  <a:r>
                    <a:rPr lang="es-CL" altLang="es-CL" sz="2000" u="none"/>
                    <a:t>9</a:t>
                  </a:r>
                  <a:r>
                    <a:rPr lang="es-CL" altLang="es-CL" sz="2000" u="none" baseline="30000"/>
                    <a:t>  </a:t>
                  </a:r>
                  <a:r>
                    <a:rPr lang="es-CL" altLang="es-CL" sz="2000" u="none"/>
                    <a:t>=               =  </a:t>
                  </a:r>
                </a:p>
              </p:txBody>
            </p:sp>
            <p:grpSp>
              <p:nvGrpSpPr>
                <p:cNvPr id="18461" name="Group 13"/>
                <p:cNvGrpSpPr>
                  <a:grpSpLocks/>
                </p:cNvGrpSpPr>
                <p:nvPr/>
              </p:nvGrpSpPr>
              <p:grpSpPr bwMode="auto">
                <a:xfrm>
                  <a:off x="3016" y="1138"/>
                  <a:ext cx="1701" cy="590"/>
                  <a:chOff x="3016" y="458"/>
                  <a:chExt cx="1701" cy="590"/>
                </a:xfrm>
              </p:grpSpPr>
              <p:sp>
                <p:nvSpPr>
                  <p:cNvPr id="1846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503"/>
                    <a:ext cx="51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s-CL" altLang="es-CL" sz="2000" u="none"/>
                      <a:t>log</a:t>
                    </a:r>
                    <a:r>
                      <a:rPr lang="es-CL" altLang="es-CL" sz="2000" u="none" baseline="-25000"/>
                      <a:t>3 </a:t>
                    </a:r>
                    <a:r>
                      <a:rPr lang="es-CL" altLang="es-CL" sz="2000" u="none"/>
                      <a:t>9</a:t>
                    </a:r>
                    <a:endParaRPr lang="es-ES" altLang="es-CL" sz="2000" u="none"/>
                  </a:p>
                </p:txBody>
              </p:sp>
              <p:sp>
                <p:nvSpPr>
                  <p:cNvPr id="18463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739"/>
                    <a:ext cx="632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s-CL" altLang="es-CL" sz="2000" u="none"/>
                      <a:t>log</a:t>
                    </a:r>
                    <a:r>
                      <a:rPr lang="es-CL" altLang="es-CL" sz="2000" u="none" baseline="-25000"/>
                      <a:t>3  </a:t>
                    </a:r>
                    <a:r>
                      <a:rPr lang="es-CL" altLang="es-CL" sz="2000" u="none"/>
                      <a:t>27</a:t>
                    </a:r>
                    <a:endParaRPr lang="es-ES" altLang="es-CL" sz="2000" u="none"/>
                  </a:p>
                </p:txBody>
              </p:sp>
              <p:sp>
                <p:nvSpPr>
                  <p:cNvPr id="18464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458"/>
                    <a:ext cx="1701" cy="59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s-CL" altLang="es-CL" sz="2000" u="none"/>
                  </a:p>
                </p:txBody>
              </p:sp>
            </p:grpSp>
          </p:grpSp>
          <p:cxnSp>
            <p:nvCxnSpPr>
              <p:cNvPr id="18459" name="88 Conector recto"/>
              <p:cNvCxnSpPr>
                <a:cxnSpLocks noChangeShapeType="1"/>
              </p:cNvCxnSpPr>
              <p:nvPr/>
            </p:nvCxnSpPr>
            <p:spPr bwMode="auto">
              <a:xfrm>
                <a:off x="4825200" y="1718224"/>
                <a:ext cx="79208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8455" name="97 Grupo"/>
            <p:cNvGrpSpPr>
              <a:grpSpLocks/>
            </p:cNvGrpSpPr>
            <p:nvPr/>
          </p:nvGrpSpPr>
          <p:grpSpPr bwMode="auto">
            <a:xfrm>
              <a:off x="8028384" y="3308512"/>
              <a:ext cx="327334" cy="707886"/>
              <a:chOff x="7452320" y="2060848"/>
              <a:chExt cx="327334" cy="707886"/>
            </a:xfrm>
          </p:grpSpPr>
          <p:sp>
            <p:nvSpPr>
              <p:cNvPr id="18456" name="Rectangle 36"/>
              <p:cNvSpPr>
                <a:spLocks noChangeArrowheads="1"/>
              </p:cNvSpPr>
              <p:nvPr/>
            </p:nvSpPr>
            <p:spPr bwMode="auto">
              <a:xfrm>
                <a:off x="7452320" y="2060848"/>
                <a:ext cx="327334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s-CL" altLang="es-CL" sz="2000" u="none"/>
                  <a:t>2</a:t>
                </a:r>
                <a:endParaRPr lang="es-ES" altLang="es-CL" sz="2000" u="none"/>
              </a:p>
              <a:p>
                <a:pPr eaLnBrk="1" hangingPunct="1"/>
                <a:r>
                  <a:rPr lang="es-ES" altLang="es-CL" sz="2000" u="none"/>
                  <a:t>3</a:t>
                </a:r>
              </a:p>
            </p:txBody>
          </p:sp>
          <p:cxnSp>
            <p:nvCxnSpPr>
              <p:cNvPr id="18457" name="96 Conector recto"/>
              <p:cNvCxnSpPr>
                <a:cxnSpLocks noChangeShapeType="1"/>
                <a:stCxn id="18456" idx="1"/>
                <a:endCxn id="18456" idx="3"/>
              </p:cNvCxnSpPr>
              <p:nvPr/>
            </p:nvCxnSpPr>
            <p:spPr bwMode="auto">
              <a:xfrm>
                <a:off x="7452320" y="2414791"/>
                <a:ext cx="327334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3" name="108 Grupo"/>
          <p:cNvGrpSpPr>
            <a:grpSpLocks/>
          </p:cNvGrpSpPr>
          <p:nvPr/>
        </p:nvGrpSpPr>
        <p:grpSpPr bwMode="auto">
          <a:xfrm>
            <a:off x="3142010" y="3947566"/>
            <a:ext cx="5402263" cy="2217738"/>
            <a:chOff x="364472" y="4235598"/>
            <a:chExt cx="5402594" cy="2217738"/>
          </a:xfrm>
        </p:grpSpPr>
        <p:sp>
          <p:nvSpPr>
            <p:cNvPr id="18441" name="Rectangle 39"/>
            <p:cNvSpPr>
              <a:spLocks noChangeArrowheads="1"/>
            </p:cNvSpPr>
            <p:nvPr/>
          </p:nvSpPr>
          <p:spPr bwMode="auto">
            <a:xfrm>
              <a:off x="844228" y="4235598"/>
              <a:ext cx="4922838" cy="2217738"/>
            </a:xfrm>
            <a:prstGeom prst="rect">
              <a:avLst/>
            </a:prstGeom>
            <a:solidFill>
              <a:srgbClr val="669900">
                <a:alpha val="12157"/>
              </a:srgbClr>
            </a:solidFill>
            <a:ln w="12700">
              <a:solidFill>
                <a:srgbClr val="6699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s-CL" altLang="es-CL" sz="2000" u="none"/>
            </a:p>
          </p:txBody>
        </p:sp>
        <p:sp>
          <p:nvSpPr>
            <p:cNvPr id="18442" name="Rectangle 41"/>
            <p:cNvSpPr>
              <a:spLocks noChangeArrowheads="1"/>
            </p:cNvSpPr>
            <p:nvPr/>
          </p:nvSpPr>
          <p:spPr bwMode="auto">
            <a:xfrm>
              <a:off x="1230309" y="4840585"/>
              <a:ext cx="441769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2573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2573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s-CL" altLang="es-CL" sz="2000" u="none"/>
                <a:t>log</a:t>
              </a:r>
              <a:r>
                <a:rPr lang="es-CL" altLang="es-CL" sz="2000" u="none" baseline="-25000"/>
                <a:t>a </a:t>
              </a:r>
              <a:r>
                <a:rPr lang="es-CL" altLang="es-CL" sz="2000" u="none"/>
                <a:t>(b) </a:t>
              </a:r>
              <a:r>
                <a:rPr lang="en-US" altLang="es-CL" sz="2000" u="none"/>
                <a:t>· log</a:t>
              </a:r>
              <a:r>
                <a:rPr lang="en-US" altLang="es-CL" sz="2000" u="none" baseline="-25000"/>
                <a:t>a </a:t>
              </a:r>
              <a:r>
                <a:rPr lang="en-US" altLang="es-CL" sz="2000" u="none"/>
                <a:t>(</a:t>
              </a:r>
              <a:r>
                <a:rPr lang="es-CL" altLang="es-CL" sz="2000" u="none"/>
                <a:t>c)  ≠  log</a:t>
              </a:r>
              <a:r>
                <a:rPr lang="es-CL" altLang="es-CL" sz="2000" u="none" baseline="-25000"/>
                <a:t>a </a:t>
              </a:r>
              <a:r>
                <a:rPr lang="es-CL" altLang="es-CL" sz="2000" u="none"/>
                <a:t>(b) + log</a:t>
              </a:r>
              <a:r>
                <a:rPr lang="es-CL" altLang="es-CL" sz="2000" u="none" baseline="-25000"/>
                <a:t>a </a:t>
              </a:r>
              <a:r>
                <a:rPr lang="es-CL" altLang="es-CL" sz="2000" u="none"/>
                <a:t>(c) </a:t>
              </a:r>
            </a:p>
          </p:txBody>
        </p:sp>
        <p:sp>
          <p:nvSpPr>
            <p:cNvPr id="82" name="Rectangle 50"/>
            <p:cNvSpPr>
              <a:spLocks noChangeArrowheads="1"/>
            </p:cNvSpPr>
            <p:nvPr/>
          </p:nvSpPr>
          <p:spPr bwMode="auto">
            <a:xfrm>
              <a:off x="2949080" y="5527823"/>
              <a:ext cx="19627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120000"/>
                </a:lnSpc>
                <a:defRPr/>
              </a:pPr>
              <a:r>
                <a:rPr lang="es-CL" sz="2000" dirty="0" err="1"/>
                <a:t>log</a:t>
              </a:r>
              <a:r>
                <a:rPr lang="es-CL" sz="2000" baseline="-25000" dirty="0" err="1"/>
                <a:t>c</a:t>
              </a:r>
              <a:r>
                <a:rPr lang="es-CL" sz="2000" baseline="-25000" dirty="0"/>
                <a:t> </a:t>
              </a:r>
              <a:r>
                <a:rPr lang="es-CL" sz="2000" dirty="0"/>
                <a:t>(b)  – </a:t>
              </a:r>
              <a:r>
                <a:rPr lang="es-CL" sz="2000" dirty="0" err="1"/>
                <a:t>log</a:t>
              </a:r>
              <a:r>
                <a:rPr lang="es-CL" sz="2000" baseline="-25000" dirty="0" err="1"/>
                <a:t>c</a:t>
              </a:r>
              <a:r>
                <a:rPr lang="es-CL" sz="2000" baseline="-25000" dirty="0"/>
                <a:t> </a:t>
              </a:r>
              <a:r>
                <a:rPr lang="es-CL" sz="2000" dirty="0"/>
                <a:t>(a)</a:t>
              </a:r>
              <a:r>
                <a:rPr lang="es-CL" sz="20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8444" name="Text Box 6"/>
            <p:cNvSpPr txBox="1">
              <a:spLocks noChangeArrowheads="1"/>
            </p:cNvSpPr>
            <p:nvPr/>
          </p:nvSpPr>
          <p:spPr bwMode="auto">
            <a:xfrm>
              <a:off x="1299841" y="4291161"/>
              <a:ext cx="260826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MX" altLang="es-CL" sz="2000" b="1" u="none">
                  <a:solidFill>
                    <a:srgbClr val="669900"/>
                  </a:solidFill>
                </a:rPr>
                <a:t>Errores frecuentes</a:t>
              </a:r>
              <a:endParaRPr lang="es-ES" altLang="es-CL" sz="2000" b="1" u="none">
                <a:solidFill>
                  <a:srgbClr val="669900"/>
                </a:solidFill>
              </a:endParaRPr>
            </a:p>
          </p:txBody>
        </p:sp>
        <p:sp>
          <p:nvSpPr>
            <p:cNvPr id="18445" name="99 Rectángulo"/>
            <p:cNvSpPr>
              <a:spLocks noChangeArrowheads="1"/>
            </p:cNvSpPr>
            <p:nvPr/>
          </p:nvSpPr>
          <p:spPr bwMode="auto">
            <a:xfrm>
              <a:off x="2645200" y="5575592"/>
              <a:ext cx="3257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CL" altLang="es-CL" sz="2000" u="none"/>
                <a:t>≠</a:t>
              </a:r>
              <a:endParaRPr lang="es-ES" altLang="es-CL" sz="2000"/>
            </a:p>
          </p:txBody>
        </p:sp>
        <p:grpSp>
          <p:nvGrpSpPr>
            <p:cNvPr id="18446" name="100 Grupo"/>
            <p:cNvGrpSpPr>
              <a:grpSpLocks/>
            </p:cNvGrpSpPr>
            <p:nvPr/>
          </p:nvGrpSpPr>
          <p:grpSpPr bwMode="auto">
            <a:xfrm>
              <a:off x="364472" y="5355279"/>
              <a:ext cx="3024188" cy="936625"/>
              <a:chOff x="3491434" y="1269330"/>
              <a:chExt cx="3024188" cy="936625"/>
            </a:xfrm>
          </p:grpSpPr>
          <p:grpSp>
            <p:nvGrpSpPr>
              <p:cNvPr id="18447" name="Group 14"/>
              <p:cNvGrpSpPr>
                <a:grpSpLocks/>
              </p:cNvGrpSpPr>
              <p:nvPr/>
            </p:nvGrpSpPr>
            <p:grpSpPr bwMode="auto">
              <a:xfrm>
                <a:off x="3491434" y="1269330"/>
                <a:ext cx="3024188" cy="936625"/>
                <a:chOff x="3016" y="1138"/>
                <a:chExt cx="1905" cy="590"/>
              </a:xfrm>
            </p:grpSpPr>
            <p:sp>
              <p:nvSpPr>
                <p:cNvPr id="18449" name="Rectangle 8"/>
                <p:cNvSpPr>
                  <a:spLocks noChangeArrowheads="1"/>
                </p:cNvSpPr>
                <p:nvPr/>
              </p:nvSpPr>
              <p:spPr bwMode="auto">
                <a:xfrm>
                  <a:off x="3107" y="1258"/>
                  <a:ext cx="1814" cy="3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defTabSz="1257300" eaLnBrk="0" hangingPunct="0"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defTabSz="12573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u="sng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lnSpc>
                      <a:spcPct val="120000"/>
                    </a:lnSpc>
                  </a:pPr>
                  <a:r>
                    <a:rPr lang="es-CL" altLang="es-CL" sz="2000" u="none"/>
                    <a:t>  </a:t>
                  </a:r>
                </a:p>
              </p:txBody>
            </p:sp>
            <p:grpSp>
              <p:nvGrpSpPr>
                <p:cNvPr id="18450" name="Group 13"/>
                <p:cNvGrpSpPr>
                  <a:grpSpLocks/>
                </p:cNvGrpSpPr>
                <p:nvPr/>
              </p:nvGrpSpPr>
              <p:grpSpPr bwMode="auto">
                <a:xfrm>
                  <a:off x="3016" y="1138"/>
                  <a:ext cx="1701" cy="590"/>
                  <a:chOff x="3016" y="458"/>
                  <a:chExt cx="1701" cy="590"/>
                </a:xfrm>
              </p:grpSpPr>
              <p:sp>
                <p:nvSpPr>
                  <p:cNvPr id="1845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503"/>
                    <a:ext cx="613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s-CL" altLang="es-CL" sz="2000" u="none"/>
                      <a:t>log</a:t>
                    </a:r>
                    <a:r>
                      <a:rPr lang="es-CL" altLang="es-CL" sz="2000" u="none" baseline="-25000"/>
                      <a:t>c </a:t>
                    </a:r>
                    <a:r>
                      <a:rPr lang="es-CL" altLang="es-CL" sz="2000" u="none"/>
                      <a:t>(b)</a:t>
                    </a:r>
                    <a:endParaRPr lang="es-ES" altLang="es-CL" sz="2000" u="none"/>
                  </a:p>
                </p:txBody>
              </p:sp>
              <p:sp>
                <p:nvSpPr>
                  <p:cNvPr id="18452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811" y="739"/>
                    <a:ext cx="613" cy="2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s-CL" altLang="es-CL" sz="2000" u="none"/>
                      <a:t>log</a:t>
                    </a:r>
                    <a:r>
                      <a:rPr lang="es-CL" altLang="es-CL" sz="2000" u="none" baseline="-25000"/>
                      <a:t>c </a:t>
                    </a:r>
                    <a:r>
                      <a:rPr lang="es-CL" altLang="es-CL" sz="2000" u="none"/>
                      <a:t>(a)</a:t>
                    </a:r>
                    <a:endParaRPr lang="es-ES" altLang="es-CL" sz="2000" u="none"/>
                  </a:p>
                </p:txBody>
              </p:sp>
              <p:sp>
                <p:nvSpPr>
                  <p:cNvPr id="1845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016" y="458"/>
                    <a:ext cx="1701" cy="59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u="sng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s-CL" altLang="es-CL" sz="2000" u="none"/>
                  </a:p>
                </p:txBody>
              </p:sp>
            </p:grpSp>
          </p:grpSp>
          <p:cxnSp>
            <p:nvCxnSpPr>
              <p:cNvPr id="18448" name="102 Conector recto"/>
              <p:cNvCxnSpPr>
                <a:cxnSpLocks noChangeShapeType="1"/>
              </p:cNvCxnSpPr>
              <p:nvPr/>
            </p:nvCxnSpPr>
            <p:spPr bwMode="auto">
              <a:xfrm>
                <a:off x="4825200" y="1718224"/>
                <a:ext cx="79208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3612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14 Grupo"/>
          <p:cNvGrpSpPr>
            <a:grpSpLocks/>
          </p:cNvGrpSpPr>
          <p:nvPr/>
        </p:nvGrpSpPr>
        <p:grpSpPr bwMode="auto">
          <a:xfrm>
            <a:off x="1219700" y="1839036"/>
            <a:ext cx="8715375" cy="4604339"/>
            <a:chOff x="214313" y="1143000"/>
            <a:chExt cx="8715375" cy="4604829"/>
          </a:xfrm>
        </p:grpSpPr>
        <p:sp>
          <p:nvSpPr>
            <p:cNvPr id="26637" name="Rectangle 5"/>
            <p:cNvSpPr>
              <a:spLocks noChangeArrowheads="1"/>
            </p:cNvSpPr>
            <p:nvPr/>
          </p:nvSpPr>
          <p:spPr bwMode="auto">
            <a:xfrm>
              <a:off x="214313" y="1143000"/>
              <a:ext cx="8715375" cy="4604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9569" tIns="49785" rIns="99569" bIns="49785">
              <a:spAutoFit/>
            </a:bodyPr>
            <a:lstStyle>
              <a:lvl1pPr defTabSz="995363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995363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995363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995363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995363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995363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995363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995363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995363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34. Sean x e y números positivos, la expresión log (x</a:t>
              </a:r>
              <a:r>
                <a:rPr lang="es-ES" altLang="es-CL" u="none" baseline="30000" dirty="0">
                  <a:solidFill>
                    <a:schemeClr val="tx2"/>
                  </a:solidFill>
                  <a:cs typeface="Arial" charset="0"/>
                </a:rPr>
                <a:t>3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y</a:t>
              </a:r>
              <a:r>
                <a:rPr lang="es-ES" altLang="es-CL" u="none" baseline="30000" dirty="0">
                  <a:solidFill>
                    <a:schemeClr val="tx2"/>
                  </a:solidFill>
                  <a:cs typeface="Arial" charset="0"/>
                </a:rPr>
                <a:t>– 2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) es siempre igual a</a:t>
              </a:r>
            </a:p>
            <a:p>
              <a:pPr algn="just" eaLnBrk="1" hangingPunct="1"/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</a:t>
              </a:r>
            </a:p>
            <a:p>
              <a:pPr algn="just" eaLnBrk="1" hangingPunct="1"/>
              <a:endParaRPr lang="es-ES" altLang="es-CL" u="none" dirty="0">
                <a:solidFill>
                  <a:schemeClr val="tx2"/>
                </a:solidFill>
                <a:cs typeface="Arial" charset="0"/>
              </a:endParaRPr>
            </a:p>
            <a:p>
              <a:pPr algn="just" eaLnBrk="1" hangingPunct="1"/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  A)	– 6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(</a:t>
              </a:r>
              <a:r>
                <a:rPr lang="es-ES" altLang="es-CL" u="none" dirty="0" err="1">
                  <a:solidFill>
                    <a:schemeClr val="tx2"/>
                  </a:solidFill>
                  <a:cs typeface="Arial" charset="0"/>
                </a:rPr>
                <a:t>xy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) </a:t>
              </a:r>
            </a:p>
            <a:p>
              <a:pPr algn="just" eaLnBrk="1" hangingPunct="1"/>
              <a:endParaRPr lang="es-ES" altLang="es-CL" u="none" dirty="0">
                <a:solidFill>
                  <a:schemeClr val="tx2"/>
                </a:solidFill>
                <a:cs typeface="Arial" charset="0"/>
              </a:endParaRPr>
            </a:p>
            <a:p>
              <a:pPr algn="just" eaLnBrk="1" hangingPunct="1">
                <a:lnSpc>
                  <a:spcPts val="5000"/>
                </a:lnSpc>
              </a:pP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  B) 	       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(</a:t>
              </a:r>
              <a:r>
                <a:rPr lang="es-ES" altLang="es-CL" u="none" dirty="0" err="1">
                  <a:solidFill>
                    <a:schemeClr val="tx2"/>
                  </a:solidFill>
                  <a:cs typeface="Arial" charset="0"/>
                </a:rPr>
                <a:t>xy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) </a:t>
              </a:r>
            </a:p>
            <a:p>
              <a:pPr algn="just" eaLnBrk="1" hangingPunct="1">
                <a:lnSpc>
                  <a:spcPts val="5000"/>
                </a:lnSpc>
              </a:pP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  C) 	3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x – 2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y </a:t>
              </a:r>
            </a:p>
            <a:p>
              <a:pPr algn="just" eaLnBrk="1" hangingPunct="1">
                <a:lnSpc>
                  <a:spcPts val="5000"/>
                </a:lnSpc>
              </a:pP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  D)  </a:t>
              </a:r>
            </a:p>
            <a:p>
              <a:pPr algn="just" eaLnBrk="1" hangingPunct="1">
                <a:lnSpc>
                  <a:spcPts val="5000"/>
                </a:lnSpc>
              </a:pP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  E)	(3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x)(– 2 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  <a:sym typeface="Symbol" pitchFamily="18" charset="2"/>
                </a:rPr>
                <a:t></a:t>
              </a:r>
              <a:r>
                <a:rPr lang="es-ES" altLang="es-CL" u="none" dirty="0">
                  <a:solidFill>
                    <a:schemeClr val="tx2"/>
                  </a:solidFill>
                  <a:cs typeface="Arial" charset="0"/>
                </a:rPr>
                <a:t> log y) </a:t>
              </a:r>
            </a:p>
            <a:p>
              <a:pPr algn="just" eaLnBrk="1" hangingPunct="1"/>
              <a:endParaRPr lang="es-ES" altLang="es-CL" u="none" dirty="0">
                <a:solidFill>
                  <a:schemeClr val="tx2"/>
                </a:solidFill>
                <a:cs typeface="Arial" charset="0"/>
              </a:endParaRPr>
            </a:p>
            <a:p>
              <a:pPr algn="just" eaLnBrk="1" hangingPunct="1"/>
              <a:r>
                <a:rPr lang="es-ES_tradnl" altLang="es-CL" i="1" u="none" dirty="0" smtClean="0">
                  <a:solidFill>
                    <a:schemeClr val="tx2"/>
                  </a:solidFill>
                  <a:cs typeface="Arial" charset="0"/>
                </a:rPr>
                <a:t>Fuente </a:t>
              </a:r>
              <a:r>
                <a:rPr lang="es-ES_tradnl" altLang="es-CL" i="1" u="none" dirty="0">
                  <a:solidFill>
                    <a:schemeClr val="tx2"/>
                  </a:solidFill>
                  <a:cs typeface="Arial" charset="0"/>
                </a:rPr>
                <a:t>: </a:t>
              </a:r>
              <a:r>
                <a:rPr lang="es-ES_tradnl" altLang="es-CL" b="1" i="1" u="none" dirty="0">
                  <a:solidFill>
                    <a:schemeClr val="tx2"/>
                  </a:solidFill>
                  <a:cs typeface="Arial" charset="0"/>
                </a:rPr>
                <a:t>DEMRE - U. DE CHILE</a:t>
              </a:r>
              <a:r>
                <a:rPr lang="es-ES_tradnl" altLang="es-CL" i="1" u="none" dirty="0">
                  <a:solidFill>
                    <a:schemeClr val="tx2"/>
                  </a:solidFill>
                  <a:cs typeface="Arial" charset="0"/>
                </a:rPr>
                <a:t>, Proceso de admisión 2011.</a:t>
              </a:r>
            </a:p>
          </p:txBody>
        </p:sp>
        <p:grpSp>
          <p:nvGrpSpPr>
            <p:cNvPr id="26638" name="9 Grupo"/>
            <p:cNvGrpSpPr>
              <a:grpSpLocks/>
            </p:cNvGrpSpPr>
            <p:nvPr/>
          </p:nvGrpSpPr>
          <p:grpSpPr bwMode="auto">
            <a:xfrm>
              <a:off x="1231125" y="2664208"/>
              <a:ext cx="505267" cy="646331"/>
              <a:chOff x="4287306" y="3244334"/>
              <a:chExt cx="505267" cy="646331"/>
            </a:xfrm>
          </p:grpSpPr>
          <p:sp>
            <p:nvSpPr>
              <p:cNvPr id="26642" name="20 Rectángulo"/>
              <p:cNvSpPr>
                <a:spLocks noChangeArrowheads="1"/>
              </p:cNvSpPr>
              <p:nvPr/>
            </p:nvSpPr>
            <p:spPr bwMode="auto">
              <a:xfrm>
                <a:off x="4287306" y="3244334"/>
                <a:ext cx="505267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– 3</a:t>
                </a:r>
              </a:p>
              <a:p>
                <a:pPr eaLnBrk="1" hangingPunct="1"/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  2</a:t>
                </a:r>
                <a:endParaRPr lang="es-ES" altLang="es-CL"/>
              </a:p>
            </p:txBody>
          </p:sp>
          <p:cxnSp>
            <p:nvCxnSpPr>
              <p:cNvPr id="26643" name="21 Conector recto"/>
              <p:cNvCxnSpPr>
                <a:cxnSpLocks noChangeShapeType="1"/>
              </p:cNvCxnSpPr>
              <p:nvPr/>
            </p:nvCxnSpPr>
            <p:spPr bwMode="auto">
              <a:xfrm>
                <a:off x="4341898" y="3567500"/>
                <a:ext cx="432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6639" name="10 Grupo"/>
            <p:cNvGrpSpPr>
              <a:grpSpLocks/>
            </p:cNvGrpSpPr>
            <p:nvPr/>
          </p:nvGrpSpPr>
          <p:grpSpPr bwMode="auto">
            <a:xfrm>
              <a:off x="1218688" y="3923176"/>
              <a:ext cx="1178528" cy="646331"/>
              <a:chOff x="4287306" y="3244334"/>
              <a:chExt cx="1178528" cy="646331"/>
            </a:xfrm>
          </p:grpSpPr>
          <p:sp>
            <p:nvSpPr>
              <p:cNvPr id="26640" name="18 Rectángulo"/>
              <p:cNvSpPr>
                <a:spLocks noChangeArrowheads="1"/>
              </p:cNvSpPr>
              <p:nvPr/>
            </p:nvSpPr>
            <p:spPr bwMode="auto">
              <a:xfrm>
                <a:off x="4287306" y="3244334"/>
                <a:ext cx="117852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  3</a:t>
                </a:r>
                <a:r>
                  <a:rPr lang="es-ES" altLang="es-CL" u="none">
                    <a:solidFill>
                      <a:schemeClr val="tx2"/>
                    </a:solidFill>
                    <a:cs typeface="Arial" charset="0"/>
                    <a:sym typeface="Symbol" pitchFamily="18" charset="2"/>
                  </a:rPr>
                  <a:t> </a:t>
                </a:r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 log x </a:t>
                </a:r>
              </a:p>
              <a:p>
                <a:pPr eaLnBrk="1" hangingPunct="1"/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– 2</a:t>
                </a:r>
                <a:r>
                  <a:rPr lang="es-ES" altLang="es-CL" u="none">
                    <a:solidFill>
                      <a:schemeClr val="tx2"/>
                    </a:solidFill>
                    <a:cs typeface="Arial" charset="0"/>
                    <a:sym typeface="Symbol" pitchFamily="18" charset="2"/>
                  </a:rPr>
                  <a:t> </a:t>
                </a:r>
                <a:r>
                  <a:rPr lang="es-ES" altLang="es-CL" u="none">
                    <a:solidFill>
                      <a:schemeClr val="tx2"/>
                    </a:solidFill>
                    <a:cs typeface="Arial" charset="0"/>
                  </a:rPr>
                  <a:t> log y</a:t>
                </a:r>
                <a:endParaRPr lang="es-ES" altLang="es-CL"/>
              </a:p>
            </p:txBody>
          </p:sp>
          <p:cxnSp>
            <p:nvCxnSpPr>
              <p:cNvPr id="26641" name="19 Conector recto"/>
              <p:cNvCxnSpPr>
                <a:cxnSpLocks noChangeShapeType="1"/>
              </p:cNvCxnSpPr>
              <p:nvPr/>
            </p:nvCxnSpPr>
            <p:spPr bwMode="auto">
              <a:xfrm>
                <a:off x="4341898" y="3567500"/>
                <a:ext cx="10800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7" name="19 Grupo"/>
          <p:cNvGrpSpPr>
            <a:grpSpLocks/>
          </p:cNvGrpSpPr>
          <p:nvPr/>
        </p:nvGrpSpPr>
        <p:grpSpPr bwMode="auto">
          <a:xfrm>
            <a:off x="6006577" y="3193968"/>
            <a:ext cx="1511300" cy="1223962"/>
            <a:chOff x="251520" y="5805264"/>
            <a:chExt cx="1512168" cy="1224136"/>
          </a:xfrm>
        </p:grpSpPr>
        <p:sp>
          <p:nvSpPr>
            <p:cNvPr id="2" name="11 Rectángulo redondeado"/>
            <p:cNvSpPr>
              <a:spLocks noChangeArrowheads="1"/>
            </p:cNvSpPr>
            <p:nvPr/>
          </p:nvSpPr>
          <p:spPr bwMode="auto">
            <a:xfrm>
              <a:off x="251520" y="5805264"/>
              <a:ext cx="1477223" cy="1224136"/>
            </a:xfrm>
            <a:prstGeom prst="roundRect">
              <a:avLst>
                <a:gd name="adj" fmla="val 16667"/>
              </a:avLst>
            </a:prstGeom>
            <a:solidFill>
              <a:schemeClr val="bg2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s-CL">
                <a:cs typeface="Arial" charset="0"/>
              </a:endParaRPr>
            </a:p>
          </p:txBody>
        </p:sp>
        <p:sp>
          <p:nvSpPr>
            <p:cNvPr id="26634" name="Text Box 4"/>
            <p:cNvSpPr txBox="1">
              <a:spLocks noChangeArrowheads="1"/>
            </p:cNvSpPr>
            <p:nvPr/>
          </p:nvSpPr>
          <p:spPr bwMode="auto">
            <a:xfrm>
              <a:off x="251520" y="5862422"/>
              <a:ext cx="1512168" cy="1086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76200" cmpd="tri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>
                  <a:solidFill>
                    <a:schemeClr val="tx2"/>
                  </a:solidFill>
                </a:rPr>
                <a:t>ALTERNATIVA 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s-ES_tradnl" altLang="es-CL" sz="1400" b="1" u="none">
                  <a:solidFill>
                    <a:schemeClr val="tx2"/>
                  </a:solidFill>
                </a:rPr>
                <a:t>CORRECTA</a:t>
              </a:r>
            </a:p>
            <a:p>
              <a:pPr algn="ctr" eaLnBrk="1" hangingPunct="1"/>
              <a:r>
                <a:rPr lang="es-ES_tradnl" altLang="es-CL" sz="4000" b="1" u="none">
                  <a:solidFill>
                    <a:schemeClr val="tx2"/>
                  </a:solidFill>
                </a:rPr>
                <a:t>C</a:t>
              </a:r>
              <a:endParaRPr lang="es-ES_tradnl" altLang="es-CL" sz="4000" u="none">
                <a:solidFill>
                  <a:schemeClr val="tx2"/>
                </a:solidFill>
              </a:endParaRPr>
            </a:p>
          </p:txBody>
        </p:sp>
      </p:grp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 PSU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101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1977</TotalTime>
  <Words>491</Words>
  <Application>Microsoft Office PowerPoint</Application>
  <PresentationFormat>Panorámica</PresentationFormat>
  <Paragraphs>93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Trebuchet MS</vt:lpstr>
      <vt:lpstr>Wingdings 3</vt:lpstr>
      <vt:lpstr>Faceta</vt:lpstr>
      <vt:lpstr>Ecuación</vt:lpstr>
      <vt:lpstr>Matemáticas </vt:lpstr>
      <vt:lpstr>Logaritmo </vt:lpstr>
      <vt:lpstr>Presentación de PowerPoint</vt:lpstr>
      <vt:lpstr>Propiedades </vt:lpstr>
      <vt:lpstr>Presentación de PowerPoint</vt:lpstr>
      <vt:lpstr>Presentación de PowerPoint</vt:lpstr>
      <vt:lpstr>Presentación de PowerPoint</vt:lpstr>
      <vt:lpstr>Ejemplo PSU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</dc:title>
  <dc:creator>Yani</dc:creator>
  <cp:lastModifiedBy>Yanina</cp:lastModifiedBy>
  <cp:revision>78</cp:revision>
  <dcterms:created xsi:type="dcterms:W3CDTF">2016-04-25T00:13:53Z</dcterms:created>
  <dcterms:modified xsi:type="dcterms:W3CDTF">2020-05-20T12:36:34Z</dcterms:modified>
</cp:coreProperties>
</file>