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7"/>
  </p:notesMasterIdLst>
  <p:sldIdLst>
    <p:sldId id="256" r:id="rId2"/>
    <p:sldId id="291" r:id="rId3"/>
    <p:sldId id="314" r:id="rId4"/>
    <p:sldId id="297" r:id="rId5"/>
    <p:sldId id="315" r:id="rId6"/>
    <p:sldId id="316" r:id="rId7"/>
    <p:sldId id="317" r:id="rId8"/>
    <p:sldId id="318" r:id="rId9"/>
    <p:sldId id="319" r:id="rId10"/>
    <p:sldId id="320" r:id="rId11"/>
    <p:sldId id="286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22" r:id="rId2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4D73D-3F01-4EE7-A7F6-42A0A4FE51D7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FAE68-4622-42D7-A223-0B8AF4D403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97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7030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4642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075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649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46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8762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248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173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5475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1995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039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18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532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6567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1787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9831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6307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44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848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6735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005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9288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FAE68-4622-42D7-A223-0B8AF4D403CE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8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6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533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557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2435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2962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247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0980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94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858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37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60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826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690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788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66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A16D-DE47-48BE-AEE7-3B50C1F736B0}" type="datetimeFigureOut">
              <a:rPr lang="es-CL" smtClean="0"/>
              <a:t>16-04-2020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27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Matemáticas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Clase </a:t>
            </a:r>
            <a:r>
              <a:rPr lang="es-CL" dirty="0" smtClean="0"/>
              <a:t>4 </a:t>
            </a:r>
            <a:r>
              <a:rPr lang="es-CL" dirty="0"/>
              <a:t>– ecuaciones e inecuaciones </a:t>
            </a:r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024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grpSp>
        <p:nvGrpSpPr>
          <p:cNvPr id="39" name="Group 26"/>
          <p:cNvGrpSpPr>
            <a:grpSpLocks/>
          </p:cNvGrpSpPr>
          <p:nvPr/>
        </p:nvGrpSpPr>
        <p:grpSpPr bwMode="auto">
          <a:xfrm>
            <a:off x="1135985" y="1806565"/>
            <a:ext cx="8208963" cy="400050"/>
            <a:chOff x="-79" y="1046"/>
            <a:chExt cx="5171" cy="252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79" y="1046"/>
              <a:ext cx="51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Ecuaciones literale</a:t>
              </a:r>
              <a:r>
                <a:rPr lang="es-CL" sz="2000" b="1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cxnSp>
          <p:nvCxnSpPr>
            <p:cNvPr id="41" name="25 Conector recto"/>
            <p:cNvCxnSpPr/>
            <p:nvPr/>
          </p:nvCxnSpPr>
          <p:spPr bwMode="auto">
            <a:xfrm>
              <a:off x="0" y="1298"/>
              <a:ext cx="1587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37"/>
          <p:cNvGrpSpPr>
            <a:grpSpLocks/>
          </p:cNvGrpSpPr>
          <p:nvPr/>
        </p:nvGrpSpPr>
        <p:grpSpPr bwMode="auto">
          <a:xfrm>
            <a:off x="1590198" y="2606665"/>
            <a:ext cx="2881313" cy="400050"/>
            <a:chOff x="1110" y="614"/>
            <a:chExt cx="1815" cy="252"/>
          </a:xfrm>
        </p:grpSpPr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1110" y="614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ES" sz="2000" u="none" dirty="0"/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1337" y="614"/>
              <a:ext cx="15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/>
                <a:t>a(x + b) = </a:t>
              </a:r>
              <a:r>
                <a:rPr lang="es-MX" sz="2000" u="none" dirty="0" err="1"/>
                <a:t>ac</a:t>
              </a:r>
              <a:r>
                <a:rPr lang="es-MX" sz="2000" u="none" dirty="0"/>
                <a:t> – </a:t>
              </a:r>
              <a:r>
                <a:rPr lang="es-MX" sz="2000" u="none" dirty="0" err="1"/>
                <a:t>ax</a:t>
              </a:r>
              <a:endParaRPr lang="es-ES" sz="2000" u="none" dirty="0"/>
            </a:p>
          </p:txBody>
        </p:sp>
      </p:grp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226198" y="2606496"/>
            <a:ext cx="194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(Distribuyendo)</a:t>
            </a:r>
            <a:r>
              <a:rPr lang="es-MX" sz="2000" u="none" dirty="0">
                <a:solidFill>
                  <a:srgbClr val="99CC00"/>
                </a:solidFill>
              </a:rPr>
              <a:t> </a:t>
            </a:r>
            <a:endParaRPr lang="es-ES" sz="2000" u="none" dirty="0">
              <a:solidFill>
                <a:srgbClr val="99CC00"/>
              </a:solidFill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986280" y="2902249"/>
            <a:ext cx="2520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 err="1"/>
              <a:t>ax</a:t>
            </a:r>
            <a:r>
              <a:rPr lang="es-MX" sz="2000" u="none" dirty="0"/>
              <a:t> + ab = </a:t>
            </a:r>
            <a:r>
              <a:rPr lang="es-MX" sz="2000" u="none" dirty="0" err="1"/>
              <a:t>ac</a:t>
            </a:r>
            <a:r>
              <a:rPr lang="es-MX" sz="2000" u="none" dirty="0"/>
              <a:t> – </a:t>
            </a:r>
            <a:r>
              <a:rPr lang="es-MX" sz="2000" u="none" dirty="0" err="1"/>
              <a:t>ax</a:t>
            </a:r>
            <a:endParaRPr lang="es-ES" sz="2000" u="none" dirty="0"/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5226198" y="3038465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(Sumando </a:t>
            </a:r>
            <a:r>
              <a:rPr lang="es-MX" sz="2000" u="none" dirty="0" err="1"/>
              <a:t>ax</a:t>
            </a:r>
            <a:r>
              <a:rPr lang="es-MX" sz="2000" u="none" dirty="0"/>
              <a:t>)</a:t>
            </a:r>
            <a:r>
              <a:rPr lang="es-MX" sz="2000" u="none" dirty="0">
                <a:solidFill>
                  <a:srgbClr val="99CC00"/>
                </a:solidFill>
              </a:rPr>
              <a:t> </a:t>
            </a:r>
            <a:endParaRPr lang="es-ES" sz="2000" u="none" dirty="0">
              <a:solidFill>
                <a:srgbClr val="99CC00"/>
              </a:solidFill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1475720" y="3236902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 err="1"/>
              <a:t>ax</a:t>
            </a:r>
            <a:r>
              <a:rPr lang="es-MX" sz="2000" u="none" dirty="0"/>
              <a:t> </a:t>
            </a:r>
            <a:r>
              <a:rPr lang="es-MX" sz="2000" b="1" u="none" dirty="0">
                <a:solidFill>
                  <a:srgbClr val="99CC00"/>
                </a:solidFill>
              </a:rPr>
              <a:t>+ </a:t>
            </a:r>
            <a:r>
              <a:rPr lang="es-MX" sz="2000" b="1" u="none" dirty="0" err="1">
                <a:solidFill>
                  <a:srgbClr val="99CC00"/>
                </a:solidFill>
              </a:rPr>
              <a:t>ax</a:t>
            </a:r>
            <a:r>
              <a:rPr lang="es-MX" sz="2000" u="none" dirty="0">
                <a:solidFill>
                  <a:srgbClr val="99CC00"/>
                </a:solidFill>
              </a:rPr>
              <a:t> </a:t>
            </a:r>
            <a:r>
              <a:rPr lang="es-MX" sz="2000" u="none" dirty="0"/>
              <a:t>+ ab = </a:t>
            </a:r>
            <a:r>
              <a:rPr lang="es-MX" sz="2000" u="none" dirty="0" err="1"/>
              <a:t>ac</a:t>
            </a:r>
            <a:r>
              <a:rPr lang="es-MX" sz="2000" u="none" dirty="0"/>
              <a:t> – </a:t>
            </a:r>
            <a:r>
              <a:rPr lang="es-MX" sz="2000" u="none" dirty="0" err="1"/>
              <a:t>ax</a:t>
            </a:r>
            <a:r>
              <a:rPr lang="es-MX" sz="2000" u="none" dirty="0"/>
              <a:t> </a:t>
            </a:r>
            <a:r>
              <a:rPr lang="es-MX" sz="2000" b="1" u="none" dirty="0">
                <a:solidFill>
                  <a:srgbClr val="99CC00"/>
                </a:solidFill>
              </a:rPr>
              <a:t>+ </a:t>
            </a:r>
            <a:r>
              <a:rPr lang="es-MX" sz="2000" b="1" u="none" dirty="0" err="1">
                <a:solidFill>
                  <a:srgbClr val="99CC00"/>
                </a:solidFill>
              </a:rPr>
              <a:t>ax</a:t>
            </a:r>
            <a:endParaRPr lang="es-ES" sz="2000" b="1" u="none" dirty="0">
              <a:solidFill>
                <a:srgbClr val="99CC00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1841373" y="3552330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2ax + ab = </a:t>
            </a:r>
            <a:r>
              <a:rPr lang="es-MX" sz="2000" u="none" dirty="0" err="1"/>
              <a:t>ac</a:t>
            </a:r>
            <a:endParaRPr lang="es-ES" sz="2000" u="none" dirty="0">
              <a:solidFill>
                <a:srgbClr val="006699"/>
              </a:solidFill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5147608" y="3620211"/>
            <a:ext cx="1944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(Restando ab) </a:t>
            </a:r>
            <a:endParaRPr lang="es-ES" sz="2000" u="none" dirty="0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344753" y="3883808"/>
            <a:ext cx="331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2ax + ab </a:t>
            </a:r>
            <a:r>
              <a:rPr lang="es-MX" sz="2000" b="1" u="none" dirty="0">
                <a:solidFill>
                  <a:srgbClr val="99CC00"/>
                </a:solidFill>
              </a:rPr>
              <a:t>– ab</a:t>
            </a:r>
            <a:r>
              <a:rPr lang="es-MX" sz="2000" u="none" dirty="0">
                <a:solidFill>
                  <a:srgbClr val="99CC00"/>
                </a:solidFill>
              </a:rPr>
              <a:t> </a:t>
            </a:r>
            <a:r>
              <a:rPr lang="es-MX" sz="2000" u="none" dirty="0"/>
              <a:t>= </a:t>
            </a:r>
            <a:r>
              <a:rPr lang="es-MX" sz="2000" u="none" dirty="0" err="1"/>
              <a:t>ac</a:t>
            </a:r>
            <a:r>
              <a:rPr lang="es-MX" sz="2000" u="none" dirty="0"/>
              <a:t> </a:t>
            </a:r>
            <a:r>
              <a:rPr lang="es-MX" sz="2000" b="1" u="none" dirty="0">
                <a:solidFill>
                  <a:srgbClr val="99CC00"/>
                </a:solidFill>
              </a:rPr>
              <a:t>– ab</a:t>
            </a:r>
            <a:endParaRPr lang="es-ES" sz="2000" b="1" u="none" dirty="0">
              <a:solidFill>
                <a:srgbClr val="99CC00"/>
              </a:solidFill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2304386" y="4267190"/>
            <a:ext cx="295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2ax = </a:t>
            </a:r>
            <a:r>
              <a:rPr lang="es-MX" sz="2000" u="none" dirty="0" err="1"/>
              <a:t>ac</a:t>
            </a:r>
            <a:r>
              <a:rPr lang="es-MX" sz="2000" u="none" dirty="0"/>
              <a:t> – ab</a:t>
            </a:r>
            <a:endParaRPr lang="es-ES" sz="2000" u="none" dirty="0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5112386" y="4267190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(Factorizando por </a:t>
            </a:r>
            <a:r>
              <a:rPr lang="es-MX" sz="2000" b="1" u="none" dirty="0"/>
              <a:t>a</a:t>
            </a:r>
            <a:r>
              <a:rPr lang="es-MX" sz="2000" u="none" dirty="0"/>
              <a:t>)</a:t>
            </a:r>
            <a:r>
              <a:rPr lang="es-MX" sz="2000" b="1" u="none" dirty="0">
                <a:solidFill>
                  <a:srgbClr val="99CC00"/>
                </a:solidFill>
              </a:rPr>
              <a:t> </a:t>
            </a:r>
            <a:endParaRPr lang="es-ES" sz="2000" b="1" u="none" dirty="0">
              <a:solidFill>
                <a:srgbClr val="99CC00"/>
              </a:solidFill>
            </a:endParaRP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304386" y="4698990"/>
            <a:ext cx="295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2ax = a(c – b)</a:t>
            </a:r>
            <a:endParaRPr lang="es-ES" sz="2000" u="none" dirty="0"/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112684" y="4653747"/>
            <a:ext cx="273655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/>
              <a:t>(Dividiendo por 2a)</a:t>
            </a:r>
            <a:endParaRPr lang="es-ES" sz="2000" u="none" dirty="0"/>
          </a:p>
        </p:txBody>
      </p:sp>
      <p:grpSp>
        <p:nvGrpSpPr>
          <p:cNvPr id="54" name="65 Grupo"/>
          <p:cNvGrpSpPr>
            <a:grpSpLocks/>
          </p:cNvGrpSpPr>
          <p:nvPr/>
        </p:nvGrpSpPr>
        <p:grpSpPr bwMode="auto">
          <a:xfrm>
            <a:off x="2232386" y="5130790"/>
            <a:ext cx="1943100" cy="690562"/>
            <a:chOff x="1290612" y="4338658"/>
            <a:chExt cx="1943100" cy="690563"/>
          </a:xfrm>
        </p:grpSpPr>
        <p:grpSp>
          <p:nvGrpSpPr>
            <p:cNvPr id="55" name="Group 34"/>
            <p:cNvGrpSpPr>
              <a:grpSpLocks/>
            </p:cNvGrpSpPr>
            <p:nvPr/>
          </p:nvGrpSpPr>
          <p:grpSpPr bwMode="auto">
            <a:xfrm>
              <a:off x="1290612" y="4338658"/>
              <a:ext cx="1943100" cy="690563"/>
              <a:chOff x="1383" y="2795"/>
              <a:chExt cx="1224" cy="435"/>
            </a:xfrm>
          </p:grpSpPr>
          <p:sp>
            <p:nvSpPr>
              <p:cNvPr id="57" name="Text Box 30"/>
              <p:cNvSpPr txBox="1">
                <a:spLocks noChangeArrowheads="1"/>
              </p:cNvSpPr>
              <p:nvPr/>
            </p:nvSpPr>
            <p:spPr bwMode="auto">
              <a:xfrm>
                <a:off x="2018" y="2980"/>
                <a:ext cx="3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b="1" u="none">
                    <a:solidFill>
                      <a:srgbClr val="99CC00"/>
                    </a:solidFill>
                  </a:rPr>
                  <a:t>2a</a:t>
                </a:r>
                <a:endParaRPr lang="es-ES" sz="2000" b="1" u="none">
                  <a:solidFill>
                    <a:srgbClr val="99CC00"/>
                  </a:solidFill>
                </a:endParaRPr>
              </a:p>
            </p:txBody>
          </p:sp>
          <p:sp>
            <p:nvSpPr>
              <p:cNvPr id="58" name="Text Box 29"/>
              <p:cNvSpPr txBox="1">
                <a:spLocks noChangeArrowheads="1"/>
              </p:cNvSpPr>
              <p:nvPr/>
            </p:nvSpPr>
            <p:spPr bwMode="auto">
              <a:xfrm>
                <a:off x="1383" y="2795"/>
                <a:ext cx="1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/>
                  <a:t>2ax      a(c – b)</a:t>
                </a:r>
                <a:endParaRPr lang="es-ES" sz="2000" u="none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928" y="3022"/>
                <a:ext cx="5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0" name="Line 32"/>
              <p:cNvSpPr>
                <a:spLocks noChangeShapeType="1"/>
              </p:cNvSpPr>
              <p:nvPr/>
            </p:nvSpPr>
            <p:spPr bwMode="auto">
              <a:xfrm>
                <a:off x="1401" y="3022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1" name="Text Box 33"/>
              <p:cNvSpPr txBox="1">
                <a:spLocks noChangeArrowheads="1"/>
              </p:cNvSpPr>
              <p:nvPr/>
            </p:nvSpPr>
            <p:spPr bwMode="auto">
              <a:xfrm>
                <a:off x="1429" y="2976"/>
                <a:ext cx="3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b="1" u="none">
                    <a:solidFill>
                      <a:srgbClr val="99CC00"/>
                    </a:solidFill>
                  </a:rPr>
                  <a:t>2a</a:t>
                </a:r>
                <a:endParaRPr lang="es-ES" sz="2000" b="1" u="none">
                  <a:solidFill>
                    <a:srgbClr val="99CC00"/>
                  </a:solidFill>
                </a:endParaRPr>
              </a:p>
            </p:txBody>
          </p:sp>
        </p:grp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1855092" y="4515084"/>
              <a:ext cx="3571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/>
                <a:t>=</a:t>
              </a:r>
              <a:endParaRPr lang="es-ES" sz="2000" u="none"/>
            </a:p>
          </p:txBody>
        </p:sp>
      </p:grpSp>
      <p:grpSp>
        <p:nvGrpSpPr>
          <p:cNvPr id="62" name="67 Grupo"/>
          <p:cNvGrpSpPr>
            <a:grpSpLocks/>
          </p:cNvGrpSpPr>
          <p:nvPr/>
        </p:nvGrpSpPr>
        <p:grpSpPr bwMode="auto">
          <a:xfrm>
            <a:off x="2617917" y="5707266"/>
            <a:ext cx="2325687" cy="719138"/>
            <a:chOff x="1316012" y="5172101"/>
            <a:chExt cx="2325701" cy="719139"/>
          </a:xfrm>
        </p:grpSpPr>
        <p:grpSp>
          <p:nvGrpSpPr>
            <p:cNvPr id="63" name="Group 25"/>
            <p:cNvGrpSpPr>
              <a:grpSpLocks/>
            </p:cNvGrpSpPr>
            <p:nvPr/>
          </p:nvGrpSpPr>
          <p:grpSpPr bwMode="auto">
            <a:xfrm>
              <a:off x="1698613" y="5172101"/>
              <a:ext cx="1943100" cy="719139"/>
              <a:chOff x="1640" y="2775"/>
              <a:chExt cx="1224" cy="453"/>
            </a:xfrm>
          </p:grpSpPr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>
                <a:off x="1746" y="3022"/>
                <a:ext cx="4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66" name="Group 24"/>
              <p:cNvGrpSpPr>
                <a:grpSpLocks/>
              </p:cNvGrpSpPr>
              <p:nvPr/>
            </p:nvGrpSpPr>
            <p:grpSpPr bwMode="auto">
              <a:xfrm>
                <a:off x="1640" y="2775"/>
                <a:ext cx="1224" cy="453"/>
                <a:chOff x="1640" y="2775"/>
                <a:chExt cx="1224" cy="453"/>
              </a:xfrm>
            </p:grpSpPr>
            <p:sp>
              <p:nvSpPr>
                <p:cNvPr id="6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40" y="2775"/>
                  <a:ext cx="122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2000" u="none"/>
                    <a:t> (c – b)</a:t>
                  </a:r>
                  <a:endParaRPr lang="es-ES" sz="2000" u="none"/>
                </a:p>
              </p:txBody>
            </p:sp>
            <p:sp>
              <p:nvSpPr>
                <p:cNvPr id="6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836" y="2976"/>
                  <a:ext cx="182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2000" u="none"/>
                    <a:t>2</a:t>
                  </a:r>
                  <a:endParaRPr lang="es-ES" sz="2000" u="none"/>
                </a:p>
              </p:txBody>
            </p:sp>
          </p:grpSp>
        </p:grpSp>
        <p:sp>
          <p:nvSpPr>
            <p:cNvPr id="64" name="Text Box 21"/>
            <p:cNvSpPr txBox="1">
              <a:spLocks noChangeArrowheads="1"/>
            </p:cNvSpPr>
            <p:nvPr/>
          </p:nvSpPr>
          <p:spPr bwMode="auto">
            <a:xfrm>
              <a:off x="1316012" y="5373472"/>
              <a:ext cx="9286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/>
                <a:t>x =</a:t>
              </a:r>
              <a:endParaRPr lang="es-ES" sz="2000" u="none" dirty="0"/>
            </a:p>
          </p:txBody>
        </p:sp>
      </p:grpSp>
      <p:sp>
        <p:nvSpPr>
          <p:cNvPr id="69" name="33 CuadroTexto"/>
          <p:cNvSpPr txBox="1"/>
          <p:nvPr/>
        </p:nvSpPr>
        <p:spPr>
          <a:xfrm>
            <a:off x="1097280" y="2206615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none" dirty="0">
                <a:solidFill>
                  <a:srgbClr val="FF3300"/>
                </a:solidFill>
              </a:rPr>
              <a:t>b) </a:t>
            </a:r>
            <a:r>
              <a:rPr lang="es-ES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a ≠ 0, hallar el valor de </a:t>
            </a:r>
            <a:r>
              <a:rPr lang="es-ES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x</a:t>
            </a:r>
            <a:endParaRPr lang="es-CL" sz="2000" b="1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5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42" grpId="0"/>
      <p:bldP spid="43" grpId="0"/>
      <p:bldP spid="44" grpId="0"/>
      <p:bldP spid="48" grpId="0"/>
      <p:bldP spid="49" grpId="0"/>
      <p:bldP spid="50" grpId="0"/>
      <p:bldP spid="51" grpId="0"/>
      <p:bldP spid="52" grpId="0"/>
      <p:bldP spid="53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29131" y="1737360"/>
            <a:ext cx="8208963" cy="400051"/>
            <a:chOff x="-231" y="435"/>
            <a:chExt cx="5171" cy="252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31" y="435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Definición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-56" y="683"/>
              <a:ext cx="1238" cy="4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1206944" y="2137411"/>
            <a:ext cx="7412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ES" sz="2000" u="none" dirty="0">
                <a:latin typeface="Arial" panose="020B0604020202020204" pitchFamily="34" charset="0"/>
                <a:cs typeface="Arial" panose="020B0604020202020204" pitchFamily="34" charset="0"/>
              </a:rPr>
              <a:t>Una desigualdad es una comparación entre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u="none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u="none" dirty="0">
                <a:latin typeface="Arial" panose="020B0604020202020204" pitchFamily="34" charset="0"/>
                <a:cs typeface="Arial" panose="020B0604020202020204" pitchFamily="34" charset="0"/>
              </a:rPr>
              <a:t>tal que:</a:t>
            </a:r>
          </a:p>
        </p:txBody>
      </p:sp>
      <p:sp>
        <p:nvSpPr>
          <p:cNvPr id="37" name="Rectangle 246"/>
          <p:cNvSpPr>
            <a:spLocks noChangeArrowheads="1"/>
          </p:cNvSpPr>
          <p:nvPr/>
        </p:nvSpPr>
        <p:spPr bwMode="auto">
          <a:xfrm>
            <a:off x="2707131" y="2708911"/>
            <a:ext cx="7056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	Se lee 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mayor que 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 cuando la diferencia</a:t>
            </a:r>
          </a:p>
          <a:p>
            <a:pPr algn="just" eaLnBrk="0" hangingPunct="0"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	a – b es positiva</a:t>
            </a:r>
          </a:p>
        </p:txBody>
      </p:sp>
      <p:sp>
        <p:nvSpPr>
          <p:cNvPr id="38" name="Rectangle 247"/>
          <p:cNvSpPr>
            <a:spLocks noChangeArrowheads="1"/>
          </p:cNvSpPr>
          <p:nvPr/>
        </p:nvSpPr>
        <p:spPr bwMode="auto">
          <a:xfrm>
            <a:off x="2707131" y="3429636"/>
            <a:ext cx="6911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&lt; b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	Se lee 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menor que 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 cuando la diferencia </a:t>
            </a:r>
          </a:p>
          <a:p>
            <a:pPr eaLnBrk="0" hangingPunct="0"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	a – b es negativa. </a:t>
            </a:r>
          </a:p>
        </p:txBody>
      </p:sp>
      <p:sp>
        <p:nvSpPr>
          <p:cNvPr id="39" name="Rectangle 248"/>
          <p:cNvSpPr>
            <a:spLocks noChangeArrowheads="1"/>
          </p:cNvSpPr>
          <p:nvPr/>
        </p:nvSpPr>
        <p:spPr bwMode="auto">
          <a:xfrm>
            <a:off x="773556" y="4587113"/>
            <a:ext cx="3867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La simbología utilizada es:</a:t>
            </a:r>
          </a:p>
        </p:txBody>
      </p:sp>
      <p:sp>
        <p:nvSpPr>
          <p:cNvPr id="40" name="Text Box 273"/>
          <p:cNvSpPr txBox="1">
            <a:spLocks noChangeArrowheads="1"/>
          </p:cNvSpPr>
          <p:nvPr/>
        </p:nvSpPr>
        <p:spPr bwMode="auto">
          <a:xfrm>
            <a:off x="4788343" y="4650613"/>
            <a:ext cx="173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Menor que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74"/>
          <p:cNvSpPr txBox="1">
            <a:spLocks noChangeArrowheads="1"/>
          </p:cNvSpPr>
          <p:nvPr/>
        </p:nvSpPr>
        <p:spPr bwMode="auto">
          <a:xfrm>
            <a:off x="4788343" y="5017326"/>
            <a:ext cx="173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Mayor que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275"/>
          <p:cNvSpPr txBox="1">
            <a:spLocks noChangeArrowheads="1"/>
          </p:cNvSpPr>
          <p:nvPr/>
        </p:nvSpPr>
        <p:spPr bwMode="auto">
          <a:xfrm>
            <a:off x="4788343" y="5384038"/>
            <a:ext cx="2741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Menor o igual que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276"/>
          <p:cNvSpPr txBox="1">
            <a:spLocks noChangeArrowheads="1"/>
          </p:cNvSpPr>
          <p:nvPr/>
        </p:nvSpPr>
        <p:spPr bwMode="auto">
          <a:xfrm>
            <a:off x="4793106" y="5763451"/>
            <a:ext cx="2741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Mayor o igual que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8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29131" y="1737360"/>
            <a:ext cx="8208963" cy="400051"/>
            <a:chOff x="-231" y="435"/>
            <a:chExt cx="5171" cy="252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31" y="435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Propiedades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-56" y="683"/>
              <a:ext cx="1238" cy="4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135380" y="2137411"/>
            <a:ext cx="8677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1" algn="just">
              <a:spcBef>
                <a:spcPts val="0"/>
              </a:spcBef>
              <a:buFontTx/>
              <a:buChar char="•"/>
              <a:defRPr/>
            </a:pPr>
            <a:r>
              <a:rPr lang="es-ES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Una desigualdad mantiene su sentido cuando se suma o se resta un mismo número a cada miembro de la desigualdad. 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17412" y="4423411"/>
            <a:ext cx="1655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333943" y="2988311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Si sumamos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a ambos miembros de la desigualdad,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526280" y="3345499"/>
            <a:ext cx="75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000" u="none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383155" y="3705861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resulta: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67480" y="3709036"/>
            <a:ext cx="178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+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b +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010674" y="4890837"/>
            <a:ext cx="236954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(Sumando 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a cada lado de la desigualdad)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1195275" y="4974274"/>
            <a:ext cx="760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5 &lt; 8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1177812" y="5356861"/>
            <a:ext cx="162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5 + 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&lt; 8 + 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2000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60287" y="4966336"/>
            <a:ext cx="60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177812" y="5717224"/>
            <a:ext cx="903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7 &lt; 10</a:t>
            </a:r>
            <a:endParaRPr lang="es-ES" sz="2000" u="none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768141" y="4741248"/>
            <a:ext cx="20445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a cada lado de la desigualdad)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805104" y="4808424"/>
            <a:ext cx="903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12 &gt; 8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5270116" y="4824299"/>
            <a:ext cx="60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5805104" y="5192599"/>
            <a:ext cx="1755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12 – 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s-CL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8 – 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2000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5846379" y="5552962"/>
            <a:ext cx="760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9 &gt;</a:t>
            </a:r>
            <a:r>
              <a:rPr lang="es-CL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01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46743" y="1546291"/>
            <a:ext cx="8208963" cy="400051"/>
            <a:chOff x="-231" y="435"/>
            <a:chExt cx="5171" cy="252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31" y="435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Propiedades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-56" y="683"/>
              <a:ext cx="1238" cy="4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24556" y="1944895"/>
            <a:ext cx="10058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just" eaLnBrk="1" hangingPunct="1">
              <a:buFontTx/>
              <a:buChar char="•"/>
            </a:pPr>
            <a:r>
              <a:rPr lang="es-ES" altLang="es-CL" sz="2000" i="1" u="none" dirty="0">
                <a:solidFill>
                  <a:srgbClr val="669900"/>
                </a:solidFill>
                <a:cs typeface="Arial" panose="020B0604020202020204" pitchFamily="34" charset="0"/>
              </a:rPr>
              <a:t> Una desigualdad mantiene su sentido cuando se multiplican sus dos miembros </a:t>
            </a:r>
            <a:endParaRPr lang="es-ES" altLang="es-CL" sz="2000" i="1" u="none" dirty="0" smtClean="0">
              <a:solidFill>
                <a:srgbClr val="669900"/>
              </a:solidFill>
              <a:cs typeface="Arial" panose="020B0604020202020204" pitchFamily="34" charset="0"/>
            </a:endParaRPr>
          </a:p>
          <a:p>
            <a:pPr marL="0" lvl="1" algn="just" eaLnBrk="1" hangingPunct="1"/>
            <a:r>
              <a:rPr lang="es-ES" altLang="es-CL" sz="2000" i="1" u="none" dirty="0" smtClean="0">
                <a:solidFill>
                  <a:srgbClr val="669900"/>
                </a:solidFill>
                <a:cs typeface="Arial" panose="020B0604020202020204" pitchFamily="34" charset="0"/>
              </a:rPr>
              <a:t>por </a:t>
            </a:r>
            <a:r>
              <a:rPr lang="es-ES" altLang="es-CL" sz="2000" i="1" u="none" dirty="0">
                <a:solidFill>
                  <a:srgbClr val="669900"/>
                </a:solidFill>
                <a:cs typeface="Arial" panose="020B0604020202020204" pitchFamily="34" charset="0"/>
              </a:rPr>
              <a:t>un mismo factor positivo, o se dividen por un mismo divisor, también positivo. 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24556" y="2689074"/>
            <a:ext cx="722959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Si multiplicamos por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&gt; 0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ambos miembros de la desigualdad,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716893" y="3332011"/>
            <a:ext cx="86843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73768" y="3692374"/>
            <a:ext cx="166174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resulta: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158093" y="3695549"/>
            <a:ext cx="186694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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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24556" y="4335527"/>
            <a:ext cx="72295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Si dividimos por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&gt; 0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ambos miembros de la desigualdad,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2723555" y="4854929"/>
            <a:ext cx="86843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575109" y="5310773"/>
            <a:ext cx="166174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resulta: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104"/>
          <p:cNvGrpSpPr>
            <a:grpSpLocks/>
          </p:cNvGrpSpPr>
          <p:nvPr/>
        </p:nvGrpSpPr>
        <p:grpSpPr bwMode="auto">
          <a:xfrm>
            <a:off x="2437245" y="5499685"/>
            <a:ext cx="1802817" cy="688975"/>
            <a:chOff x="1430" y="2991"/>
            <a:chExt cx="906" cy="434"/>
          </a:xfrm>
        </p:grpSpPr>
        <p:grpSp>
          <p:nvGrpSpPr>
            <p:cNvPr id="24" name="Group 102"/>
            <p:cNvGrpSpPr>
              <a:grpSpLocks/>
            </p:cNvGrpSpPr>
            <p:nvPr/>
          </p:nvGrpSpPr>
          <p:grpSpPr bwMode="auto">
            <a:xfrm>
              <a:off x="1886" y="2991"/>
              <a:ext cx="450" cy="433"/>
              <a:chOff x="1886" y="2991"/>
              <a:chExt cx="450" cy="433"/>
            </a:xfrm>
          </p:grpSpPr>
          <p:sp>
            <p:nvSpPr>
              <p:cNvPr id="30" name="Text Box 98"/>
              <p:cNvSpPr txBox="1">
                <a:spLocks noChangeArrowheads="1"/>
              </p:cNvSpPr>
              <p:nvPr/>
            </p:nvSpPr>
            <p:spPr bwMode="auto">
              <a:xfrm>
                <a:off x="1888" y="2991"/>
                <a:ext cx="44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" altLang="es-CL" sz="2000" u="none"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31" name="Text Box 99"/>
              <p:cNvSpPr txBox="1">
                <a:spLocks noChangeArrowheads="1"/>
              </p:cNvSpPr>
              <p:nvPr/>
            </p:nvSpPr>
            <p:spPr bwMode="auto">
              <a:xfrm>
                <a:off x="1886" y="3172"/>
                <a:ext cx="31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b="1" u="none">
                    <a:solidFill>
                      <a:srgbClr val="669900"/>
                    </a:solidFill>
                    <a:cs typeface="Arial" panose="020B0604020202020204" pitchFamily="34" charset="0"/>
                  </a:rPr>
                  <a:t>m</a:t>
                </a:r>
                <a:endParaRPr lang="es-ES" altLang="es-CL" sz="2000" b="1" u="none">
                  <a:solidFill>
                    <a:srgbClr val="6699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2" name="Line 100"/>
              <p:cNvSpPr>
                <a:spLocks noChangeShapeType="1"/>
              </p:cNvSpPr>
              <p:nvPr/>
            </p:nvSpPr>
            <p:spPr bwMode="auto">
              <a:xfrm>
                <a:off x="1894" y="3195"/>
                <a:ext cx="1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" name="Group 103"/>
            <p:cNvGrpSpPr>
              <a:grpSpLocks/>
            </p:cNvGrpSpPr>
            <p:nvPr/>
          </p:nvGrpSpPr>
          <p:grpSpPr bwMode="auto">
            <a:xfrm>
              <a:off x="1430" y="2991"/>
              <a:ext cx="452" cy="434"/>
              <a:chOff x="1430" y="2991"/>
              <a:chExt cx="452" cy="434"/>
            </a:xfrm>
          </p:grpSpPr>
          <p:sp>
            <p:nvSpPr>
              <p:cNvPr id="26" name="Text Box 95"/>
              <p:cNvSpPr txBox="1">
                <a:spLocks noChangeArrowheads="1"/>
              </p:cNvSpPr>
              <p:nvPr/>
            </p:nvSpPr>
            <p:spPr bwMode="auto">
              <a:xfrm>
                <a:off x="1448" y="2991"/>
                <a:ext cx="43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a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 Box 96"/>
              <p:cNvSpPr txBox="1">
                <a:spLocks noChangeArrowheads="1"/>
              </p:cNvSpPr>
              <p:nvPr/>
            </p:nvSpPr>
            <p:spPr bwMode="auto">
              <a:xfrm>
                <a:off x="1430" y="3173"/>
                <a:ext cx="43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b="1" u="none">
                    <a:solidFill>
                      <a:srgbClr val="669900"/>
                    </a:solidFill>
                    <a:cs typeface="Arial" panose="020B0604020202020204" pitchFamily="34" charset="0"/>
                  </a:rPr>
                  <a:t>m</a:t>
                </a:r>
                <a:endParaRPr lang="es-ES" altLang="es-CL" sz="2000" b="1" u="none">
                  <a:solidFill>
                    <a:srgbClr val="6699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8" name="Line 97"/>
              <p:cNvSpPr>
                <a:spLocks noChangeShapeType="1"/>
              </p:cNvSpPr>
              <p:nvPr/>
            </p:nvSpPr>
            <p:spPr bwMode="auto">
              <a:xfrm>
                <a:off x="1434" y="3195"/>
                <a:ext cx="2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Rectangle 101"/>
              <p:cNvSpPr>
                <a:spLocks noChangeArrowheads="1"/>
              </p:cNvSpPr>
              <p:nvPr/>
            </p:nvSpPr>
            <p:spPr bwMode="auto">
              <a:xfrm>
                <a:off x="1688" y="3052"/>
                <a:ext cx="18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s-CL" altLang="es-CL" sz="2000" u="none">
                    <a:solidFill>
                      <a:srgbClr val="4B5D59"/>
                    </a:solidFill>
                    <a:cs typeface="Arial" panose="020B0604020202020204" pitchFamily="34" charset="0"/>
                  </a:rPr>
                  <a:t>≤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664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206944" y="2154873"/>
            <a:ext cx="65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/>
              <a:t>1)</a:t>
            </a:r>
            <a:endParaRPr lang="es-ES" altLang="es-CL" sz="2000" u="none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865756" y="2227898"/>
            <a:ext cx="361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L" altLang="es-CL" sz="2000" u="none"/>
              <a:t>&lt;</a:t>
            </a:r>
            <a:endParaRPr lang="es-ES" altLang="es-CL" sz="2000" u="none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721544" y="2202498"/>
            <a:ext cx="6415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/>
              <a:t>(Multiplicando por </a:t>
            </a:r>
            <a:r>
              <a:rPr lang="es-ES" altLang="es-CL" sz="2000" u="none">
                <a:solidFill>
                  <a:srgbClr val="669900"/>
                </a:solidFill>
              </a:rPr>
              <a:t>2</a:t>
            </a:r>
            <a:r>
              <a:rPr lang="es-ES" altLang="es-CL" sz="2000" u="none"/>
              <a:t> cada lado de la desigualdad) 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2297556" y="2780348"/>
            <a:ext cx="361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L" altLang="es-CL" sz="2000" u="none"/>
              <a:t>&lt;</a:t>
            </a:r>
            <a:endParaRPr lang="es-ES" altLang="es-CL" sz="2000" u="none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60994" y="2791461"/>
            <a:ext cx="50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>
                <a:solidFill>
                  <a:srgbClr val="4B5D59"/>
                </a:solidFill>
              </a:rPr>
              <a:t>∙ </a:t>
            </a:r>
            <a:r>
              <a:rPr lang="es-ES" altLang="es-CL" sz="2000" u="none">
                <a:solidFill>
                  <a:srgbClr val="669900"/>
                </a:solidFill>
              </a:rPr>
              <a:t>2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950019" y="2781936"/>
            <a:ext cx="50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>
                <a:solidFill>
                  <a:srgbClr val="4B5D59"/>
                </a:solidFill>
              </a:rPr>
              <a:t>∙ </a:t>
            </a:r>
            <a:r>
              <a:rPr lang="es-ES" altLang="es-CL" sz="2000" u="none">
                <a:solidFill>
                  <a:srgbClr val="669900"/>
                </a:solidFill>
              </a:rPr>
              <a:t>2</a:t>
            </a:r>
          </a:p>
        </p:txBody>
      </p: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1643506" y="2131061"/>
            <a:ext cx="388938" cy="688975"/>
            <a:chOff x="1475" y="2563"/>
            <a:chExt cx="226" cy="434"/>
          </a:xfrm>
        </p:grpSpPr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3</a:t>
              </a:r>
              <a:endParaRPr lang="es-ES" altLang="es-CL" sz="2000" u="none"/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7</a:t>
              </a:r>
              <a:endParaRPr lang="es-ES" altLang="es-CL" sz="2000" u="none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25" name="Group 59"/>
          <p:cNvGrpSpPr>
            <a:grpSpLocks/>
          </p:cNvGrpSpPr>
          <p:nvPr/>
        </p:nvGrpSpPr>
        <p:grpSpPr bwMode="auto">
          <a:xfrm>
            <a:off x="2154681" y="2131061"/>
            <a:ext cx="388938" cy="688975"/>
            <a:chOff x="1475" y="2563"/>
            <a:chExt cx="226" cy="434"/>
          </a:xfrm>
        </p:grpSpPr>
        <p:sp>
          <p:nvSpPr>
            <p:cNvPr id="26" name="Text Box 60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6</a:t>
              </a:r>
              <a:endParaRPr lang="es-ES" altLang="es-CL" sz="2000" u="none"/>
            </a:p>
          </p:txBody>
        </p:sp>
        <p:sp>
          <p:nvSpPr>
            <p:cNvPr id="27" name="Text Box 61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5</a:t>
              </a:r>
              <a:endParaRPr lang="es-ES" altLang="es-CL" sz="2000" u="none"/>
            </a:p>
          </p:txBody>
        </p:sp>
        <p:sp>
          <p:nvSpPr>
            <p:cNvPr id="28" name="Line 62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29" name="Group 63"/>
          <p:cNvGrpSpPr>
            <a:grpSpLocks/>
          </p:cNvGrpSpPr>
          <p:nvPr/>
        </p:nvGrpSpPr>
        <p:grpSpPr bwMode="auto">
          <a:xfrm>
            <a:off x="2730944" y="2707323"/>
            <a:ext cx="388937" cy="688975"/>
            <a:chOff x="1475" y="2563"/>
            <a:chExt cx="226" cy="434"/>
          </a:xfrm>
        </p:grpSpPr>
        <p:sp>
          <p:nvSpPr>
            <p:cNvPr id="30" name="Text Box 64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6</a:t>
              </a:r>
              <a:endParaRPr lang="es-ES" altLang="es-CL" sz="2000" u="none"/>
            </a:p>
          </p:txBody>
        </p:sp>
        <p:sp>
          <p:nvSpPr>
            <p:cNvPr id="31" name="Text Box 65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5</a:t>
              </a:r>
              <a:endParaRPr lang="es-ES" altLang="es-CL" sz="2000" u="none"/>
            </a:p>
          </p:txBody>
        </p:sp>
        <p:sp>
          <p:nvSpPr>
            <p:cNvPr id="32" name="Line 66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33" name="Group 67"/>
          <p:cNvGrpSpPr>
            <a:grpSpLocks/>
          </p:cNvGrpSpPr>
          <p:nvPr/>
        </p:nvGrpSpPr>
        <p:grpSpPr bwMode="auto">
          <a:xfrm>
            <a:off x="1648269" y="2707323"/>
            <a:ext cx="388937" cy="688975"/>
            <a:chOff x="1475" y="2563"/>
            <a:chExt cx="226" cy="434"/>
          </a:xfrm>
        </p:grpSpPr>
        <p:sp>
          <p:nvSpPr>
            <p:cNvPr id="34" name="Text Box 68"/>
            <p:cNvSpPr txBox="1">
              <a:spLocks noChangeArrowheads="1"/>
            </p:cNvSpPr>
            <p:nvPr/>
          </p:nvSpPr>
          <p:spPr bwMode="auto">
            <a:xfrm>
              <a:off x="1475" y="2563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3</a:t>
              </a:r>
              <a:endParaRPr lang="es-ES" altLang="es-CL" sz="2000" u="none"/>
            </a:p>
          </p:txBody>
        </p:sp>
        <p:sp>
          <p:nvSpPr>
            <p:cNvPr id="35" name="Text Box 69"/>
            <p:cNvSpPr txBox="1">
              <a:spLocks noChangeArrowheads="1"/>
            </p:cNvSpPr>
            <p:nvPr/>
          </p:nvSpPr>
          <p:spPr bwMode="auto">
            <a:xfrm>
              <a:off x="1475" y="2745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7</a:t>
              </a:r>
              <a:endParaRPr lang="es-ES" altLang="es-CL" sz="2000" u="none"/>
            </a:p>
          </p:txBody>
        </p:sp>
        <p:sp>
          <p:nvSpPr>
            <p:cNvPr id="44" name="Line 70"/>
            <p:cNvSpPr>
              <a:spLocks noChangeShapeType="1"/>
            </p:cNvSpPr>
            <p:nvPr/>
          </p:nvSpPr>
          <p:spPr bwMode="auto">
            <a:xfrm>
              <a:off x="1518" y="276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45" name="Group 87"/>
          <p:cNvGrpSpPr>
            <a:grpSpLocks/>
          </p:cNvGrpSpPr>
          <p:nvPr/>
        </p:nvGrpSpPr>
        <p:grpSpPr bwMode="auto">
          <a:xfrm>
            <a:off x="1614931" y="3355023"/>
            <a:ext cx="1327150" cy="688975"/>
            <a:chOff x="1338" y="2387"/>
            <a:chExt cx="770" cy="434"/>
          </a:xfrm>
        </p:grpSpPr>
        <p:grpSp>
          <p:nvGrpSpPr>
            <p:cNvPr id="46" name="Group 86"/>
            <p:cNvGrpSpPr>
              <a:grpSpLocks/>
            </p:cNvGrpSpPr>
            <p:nvPr/>
          </p:nvGrpSpPr>
          <p:grpSpPr bwMode="auto">
            <a:xfrm>
              <a:off x="1338" y="2387"/>
              <a:ext cx="770" cy="434"/>
              <a:chOff x="1338" y="2387"/>
              <a:chExt cx="770" cy="434"/>
            </a:xfrm>
          </p:grpSpPr>
          <p:grpSp>
            <p:nvGrpSpPr>
              <p:cNvPr id="48" name="Group 84"/>
              <p:cNvGrpSpPr>
                <a:grpSpLocks/>
              </p:cNvGrpSpPr>
              <p:nvPr/>
            </p:nvGrpSpPr>
            <p:grpSpPr bwMode="auto">
              <a:xfrm>
                <a:off x="1338" y="2387"/>
                <a:ext cx="770" cy="434"/>
                <a:chOff x="1338" y="2387"/>
                <a:chExt cx="770" cy="434"/>
              </a:xfrm>
            </p:grpSpPr>
            <p:grpSp>
              <p:nvGrpSpPr>
                <p:cNvPr id="50" name="Group 76"/>
                <p:cNvGrpSpPr>
                  <a:grpSpLocks/>
                </p:cNvGrpSpPr>
                <p:nvPr/>
              </p:nvGrpSpPr>
              <p:grpSpPr bwMode="auto">
                <a:xfrm>
                  <a:off x="1338" y="2387"/>
                  <a:ext cx="226" cy="434"/>
                  <a:chOff x="1475" y="2563"/>
                  <a:chExt cx="226" cy="434"/>
                </a:xfrm>
              </p:grpSpPr>
              <p:sp>
                <p:nvSpPr>
                  <p:cNvPr id="53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5" y="2563"/>
                    <a:ext cx="226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s-MX" altLang="es-CL" sz="2000" u="none"/>
                      <a:t>6</a:t>
                    </a:r>
                    <a:endParaRPr lang="es-ES" altLang="es-CL" sz="2000" u="none"/>
                  </a:p>
                </p:txBody>
              </p:sp>
              <p:sp>
                <p:nvSpPr>
                  <p:cNvPr id="54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5" y="2745"/>
                    <a:ext cx="226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s-MX" altLang="es-CL" sz="2000" u="none"/>
                      <a:t>7</a:t>
                    </a:r>
                    <a:endParaRPr lang="es-ES" altLang="es-CL" sz="2000" u="none"/>
                  </a:p>
                </p:txBody>
              </p:sp>
              <p:sp>
                <p:nvSpPr>
                  <p:cNvPr id="5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767"/>
                    <a:ext cx="9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CL"/>
                  </a:p>
                </p:txBody>
              </p:sp>
            </p:grpSp>
            <p:sp>
              <p:nvSpPr>
                <p:cNvPr id="51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1660" y="2387"/>
                  <a:ext cx="44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CL" sz="2000" u="none"/>
                    <a:t>12</a:t>
                  </a:r>
                  <a:endParaRPr lang="es-ES" altLang="es-CL" sz="2000" u="none"/>
                </a:p>
              </p:txBody>
            </p:sp>
            <p:sp>
              <p:nvSpPr>
                <p:cNvPr id="52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636" y="2568"/>
                  <a:ext cx="31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CL" sz="2000" u="none"/>
                    <a:t>  5</a:t>
                  </a:r>
                  <a:endParaRPr lang="es-ES" altLang="es-CL" sz="2000" u="none"/>
                </a:p>
              </p:txBody>
            </p:sp>
          </p:grpSp>
          <p:sp>
            <p:nvSpPr>
              <p:cNvPr id="49" name="Line 83"/>
              <p:cNvSpPr>
                <a:spLocks noChangeShapeType="1"/>
              </p:cNvSpPr>
              <p:nvPr/>
            </p:nvSpPr>
            <p:spPr bwMode="auto">
              <a:xfrm>
                <a:off x="1703" y="2591"/>
                <a:ext cx="1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  <p:sp>
          <p:nvSpPr>
            <p:cNvPr id="47" name="Rectangle 75"/>
            <p:cNvSpPr>
              <a:spLocks noChangeArrowheads="1"/>
            </p:cNvSpPr>
            <p:nvPr/>
          </p:nvSpPr>
          <p:spPr bwMode="auto">
            <a:xfrm>
              <a:off x="1478" y="244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CL" altLang="es-CL" sz="2000" u="none"/>
                <a:t>&lt;</a:t>
              </a:r>
              <a:endParaRPr lang="es-ES" altLang="es-CL" sz="2000" u="none"/>
            </a:p>
          </p:txBody>
        </p:sp>
      </p:grp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1243456" y="4437699"/>
            <a:ext cx="65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/>
              <a:t>2)</a:t>
            </a:r>
            <a:endParaRPr lang="es-ES" altLang="es-CL" sz="2000" u="none"/>
          </a:p>
        </p:txBody>
      </p:sp>
      <p:sp>
        <p:nvSpPr>
          <p:cNvPr id="57" name="Rectangle 89"/>
          <p:cNvSpPr>
            <a:spLocks noChangeArrowheads="1"/>
          </p:cNvSpPr>
          <p:nvPr/>
        </p:nvSpPr>
        <p:spPr bwMode="auto">
          <a:xfrm>
            <a:off x="1653031" y="4461511"/>
            <a:ext cx="1289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/>
              <a:t>160 &gt;</a:t>
            </a:r>
            <a:r>
              <a:rPr lang="es-CL" altLang="es-CL" sz="2000" u="none">
                <a:solidFill>
                  <a:srgbClr val="4B5D59"/>
                </a:solidFill>
              </a:rPr>
              <a:t> </a:t>
            </a:r>
            <a:r>
              <a:rPr lang="es-CL" altLang="es-CL" sz="2000" u="none"/>
              <a:t>24</a:t>
            </a:r>
            <a:endParaRPr lang="es-ES" altLang="es-CL" sz="2000" u="none"/>
          </a:p>
        </p:txBody>
      </p:sp>
      <p:sp>
        <p:nvSpPr>
          <p:cNvPr id="58" name="Rectangle 90"/>
          <p:cNvSpPr>
            <a:spLocks noChangeArrowheads="1"/>
          </p:cNvSpPr>
          <p:nvPr/>
        </p:nvSpPr>
        <p:spPr bwMode="auto">
          <a:xfrm>
            <a:off x="3767581" y="4461511"/>
            <a:ext cx="6016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/>
              <a:t>(Dividiendo por </a:t>
            </a:r>
            <a:r>
              <a:rPr lang="es-ES" altLang="es-CL" sz="2000" u="none">
                <a:solidFill>
                  <a:srgbClr val="669900"/>
                </a:solidFill>
              </a:rPr>
              <a:t>8</a:t>
            </a:r>
            <a:r>
              <a:rPr lang="es-ES" altLang="es-CL" sz="2000" u="none"/>
              <a:t> cada lado de la desigualdad) </a:t>
            </a:r>
          </a:p>
        </p:txBody>
      </p:sp>
      <p:grpSp>
        <p:nvGrpSpPr>
          <p:cNvPr id="59" name="Group 104"/>
          <p:cNvGrpSpPr>
            <a:grpSpLocks/>
          </p:cNvGrpSpPr>
          <p:nvPr/>
        </p:nvGrpSpPr>
        <p:grpSpPr bwMode="auto">
          <a:xfrm>
            <a:off x="1492693" y="4891724"/>
            <a:ext cx="1789113" cy="688975"/>
            <a:chOff x="1430" y="2991"/>
            <a:chExt cx="1038" cy="434"/>
          </a:xfrm>
        </p:grpSpPr>
        <p:grpSp>
          <p:nvGrpSpPr>
            <p:cNvPr id="60" name="Group 102"/>
            <p:cNvGrpSpPr>
              <a:grpSpLocks/>
            </p:cNvGrpSpPr>
            <p:nvPr/>
          </p:nvGrpSpPr>
          <p:grpSpPr bwMode="auto">
            <a:xfrm>
              <a:off x="2018" y="2991"/>
              <a:ext cx="450" cy="433"/>
              <a:chOff x="2018" y="2991"/>
              <a:chExt cx="450" cy="433"/>
            </a:xfrm>
          </p:grpSpPr>
          <p:sp>
            <p:nvSpPr>
              <p:cNvPr id="66" name="Text Box 98"/>
              <p:cNvSpPr txBox="1">
                <a:spLocks noChangeArrowheads="1"/>
              </p:cNvSpPr>
              <p:nvPr/>
            </p:nvSpPr>
            <p:spPr bwMode="auto">
              <a:xfrm>
                <a:off x="2020" y="2991"/>
                <a:ext cx="44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/>
                  <a:t>24</a:t>
                </a:r>
                <a:endParaRPr lang="es-ES" altLang="es-CL" sz="2000" u="none"/>
              </a:p>
            </p:txBody>
          </p:sp>
          <p:sp>
            <p:nvSpPr>
              <p:cNvPr id="67" name="Text Box 99"/>
              <p:cNvSpPr txBox="1">
                <a:spLocks noChangeArrowheads="1"/>
              </p:cNvSpPr>
              <p:nvPr/>
            </p:nvSpPr>
            <p:spPr bwMode="auto">
              <a:xfrm>
                <a:off x="2018" y="3172"/>
                <a:ext cx="31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/>
                  <a:t> </a:t>
                </a:r>
                <a:r>
                  <a:rPr lang="es-MX" altLang="es-CL" sz="2000" u="none">
                    <a:solidFill>
                      <a:srgbClr val="669900"/>
                    </a:solidFill>
                  </a:rPr>
                  <a:t>8</a:t>
                </a:r>
                <a:endParaRPr lang="es-ES" altLang="es-CL" sz="2000" u="none">
                  <a:solidFill>
                    <a:srgbClr val="669900"/>
                  </a:solidFill>
                </a:endParaRPr>
              </a:p>
            </p:txBody>
          </p:sp>
          <p:sp>
            <p:nvSpPr>
              <p:cNvPr id="68" name="Line 100"/>
              <p:cNvSpPr>
                <a:spLocks noChangeShapeType="1"/>
              </p:cNvSpPr>
              <p:nvPr/>
            </p:nvSpPr>
            <p:spPr bwMode="auto">
              <a:xfrm>
                <a:off x="2058" y="3195"/>
                <a:ext cx="18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  <p:grpSp>
          <p:nvGrpSpPr>
            <p:cNvPr id="61" name="Group 103"/>
            <p:cNvGrpSpPr>
              <a:grpSpLocks/>
            </p:cNvGrpSpPr>
            <p:nvPr/>
          </p:nvGrpSpPr>
          <p:grpSpPr bwMode="auto">
            <a:xfrm>
              <a:off x="1430" y="2991"/>
              <a:ext cx="571" cy="434"/>
              <a:chOff x="1430" y="2991"/>
              <a:chExt cx="571" cy="434"/>
            </a:xfrm>
          </p:grpSpPr>
          <p:sp>
            <p:nvSpPr>
              <p:cNvPr id="62" name="Text Box 95"/>
              <p:cNvSpPr txBox="1">
                <a:spLocks noChangeArrowheads="1"/>
              </p:cNvSpPr>
              <p:nvPr/>
            </p:nvSpPr>
            <p:spPr bwMode="auto">
              <a:xfrm>
                <a:off x="1448" y="2991"/>
                <a:ext cx="43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/>
                  <a:t>160</a:t>
                </a:r>
                <a:endParaRPr lang="es-ES" altLang="es-CL" sz="2000" u="none"/>
              </a:p>
            </p:txBody>
          </p:sp>
          <p:sp>
            <p:nvSpPr>
              <p:cNvPr id="63" name="Text Box 96"/>
              <p:cNvSpPr txBox="1">
                <a:spLocks noChangeArrowheads="1"/>
              </p:cNvSpPr>
              <p:nvPr/>
            </p:nvSpPr>
            <p:spPr bwMode="auto">
              <a:xfrm>
                <a:off x="1430" y="3173"/>
                <a:ext cx="43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solidFill>
                      <a:srgbClr val="FF6600"/>
                    </a:solidFill>
                  </a:rPr>
                  <a:t>   </a:t>
                </a:r>
                <a:r>
                  <a:rPr lang="es-MX" altLang="es-CL" sz="2000" u="none">
                    <a:solidFill>
                      <a:srgbClr val="669900"/>
                    </a:solidFill>
                  </a:rPr>
                  <a:t>8</a:t>
                </a:r>
                <a:endParaRPr lang="es-ES" altLang="es-CL" sz="2000" u="none">
                  <a:solidFill>
                    <a:srgbClr val="669900"/>
                  </a:solidFill>
                </a:endParaRPr>
              </a:p>
            </p:txBody>
          </p:sp>
          <p:sp>
            <p:nvSpPr>
              <p:cNvPr id="64" name="Line 97"/>
              <p:cNvSpPr>
                <a:spLocks noChangeShapeType="1"/>
              </p:cNvSpPr>
              <p:nvPr/>
            </p:nvSpPr>
            <p:spPr bwMode="auto">
              <a:xfrm>
                <a:off x="1513" y="3195"/>
                <a:ext cx="2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65" name="Rectangle 101"/>
              <p:cNvSpPr>
                <a:spLocks noChangeArrowheads="1"/>
              </p:cNvSpPr>
              <p:nvPr/>
            </p:nvSpPr>
            <p:spPr bwMode="auto">
              <a:xfrm>
                <a:off x="1791" y="3052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s-CL" altLang="es-CL" sz="2000" u="none"/>
                  <a:t>&gt;</a:t>
                </a:r>
                <a:endParaRPr lang="es-ES" altLang="es-CL" sz="2000" u="none"/>
              </a:p>
            </p:txBody>
          </p:sp>
        </p:grpSp>
      </p:grpSp>
      <p:sp>
        <p:nvSpPr>
          <p:cNvPr id="69" name="Rectangle 105"/>
          <p:cNvSpPr>
            <a:spLocks noChangeArrowheads="1"/>
          </p:cNvSpPr>
          <p:nvPr/>
        </p:nvSpPr>
        <p:spPr bwMode="auto">
          <a:xfrm>
            <a:off x="1792731" y="5517199"/>
            <a:ext cx="979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/>
              <a:t>20 &gt;</a:t>
            </a:r>
            <a:r>
              <a:rPr lang="es-CL" altLang="es-CL" sz="2000" u="none">
                <a:solidFill>
                  <a:srgbClr val="4B5D59"/>
                </a:solidFill>
              </a:rPr>
              <a:t> </a:t>
            </a:r>
            <a:r>
              <a:rPr lang="es-CL" altLang="es-CL" sz="2000" u="none"/>
              <a:t>3</a:t>
            </a:r>
            <a:endParaRPr lang="es-ES" altLang="es-CL" sz="2000" u="none"/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1107524" y="1740569"/>
            <a:ext cx="1501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 u="none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</a:t>
            </a:r>
            <a:endParaRPr lang="es-ES" sz="2000" b="1" u="none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4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56" grpId="0"/>
      <p:bldP spid="57" grpId="0"/>
      <p:bldP spid="58" grpId="0"/>
      <p:bldP spid="69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29131" y="1737360"/>
            <a:ext cx="8208963" cy="400051"/>
            <a:chOff x="-231" y="435"/>
            <a:chExt cx="5171" cy="252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31" y="435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Propiedades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-56" y="683"/>
              <a:ext cx="1238" cy="4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1206944" y="2220912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1" algn="just">
              <a:spcBef>
                <a:spcPts val="0"/>
              </a:spcBef>
              <a:buFontTx/>
              <a:buChar char="•"/>
              <a:defRPr/>
            </a:pPr>
            <a:r>
              <a:rPr lang="es-ES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los dos miembros de una desigualdad son positivos y se elevan a la misma potencia, la desigualdad no cambia de sentido.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558031" y="5365750"/>
            <a:ext cx="1069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CL" sz="2000" u="none" baseline="300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&lt; 10</a:t>
            </a:r>
            <a:r>
              <a:rPr lang="es-CL" sz="2000" u="none" baseline="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206944" y="4403725"/>
            <a:ext cx="1655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597719" y="4910138"/>
            <a:ext cx="903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7 &lt; 10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3319906" y="5789613"/>
            <a:ext cx="1544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>
                <a:latin typeface="Arial" panose="020B0604020202020204" pitchFamily="34" charset="0"/>
                <a:cs typeface="Arial" panose="020B0604020202020204" pitchFamily="34" charset="0"/>
              </a:rPr>
              <a:t>343 &lt; 1.000</a:t>
            </a:r>
            <a:endParaRPr lang="es-ES" sz="2000" u="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5120131" y="4835525"/>
            <a:ext cx="4087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ES" sz="2000" u="none" dirty="0">
                <a:latin typeface="Arial" panose="020B0604020202020204" pitchFamily="34" charset="0"/>
                <a:cs typeface="Arial" panose="020B0604020202020204" pitchFamily="34" charset="0"/>
              </a:rPr>
              <a:t>(Elevando al cubo cada miembro) 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586482" y="3000375"/>
            <a:ext cx="6264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Si a &gt; 0 y b &gt; 0 y elevamos ambos miembros de la desigualdad a </a:t>
            </a:r>
            <a:r>
              <a:rPr lang="es-CL" sz="2000" b="1" u="none" dirty="0">
                <a:solidFill>
                  <a:srgbClr val="547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4778819" y="3643312"/>
            <a:ext cx="75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≤ b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635694" y="4003675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resulta: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650232" y="4006850"/>
            <a:ext cx="1057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≤ </a:t>
            </a:r>
            <a:r>
              <a:rPr lang="es-CL" sz="2000" u="none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b="1" u="none" baseline="30000" dirty="0" err="1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2000" b="1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2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1832894"/>
            <a:ext cx="8208963" cy="400051"/>
            <a:chOff x="-231" y="435"/>
            <a:chExt cx="5171" cy="252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31" y="435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Propiedades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-56" y="683"/>
              <a:ext cx="1238" cy="4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77813" y="2267651"/>
            <a:ext cx="983409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buFontTx/>
              <a:buChar char="•"/>
              <a:defRPr/>
            </a:pPr>
            <a:r>
              <a:rPr lang="es-ES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los dos miembros de una desigualdad son negativos y se elevan a una potencia de grado impar, no cambia el sentido de la desigualdad; sin embargo, si el grado de la potencia es par, cambia de sentido. 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2193926" y="5324383"/>
            <a:ext cx="1187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– 3 &gt; – 6</a:t>
            </a: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5899151" y="5264058"/>
            <a:ext cx="1241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– 8 &lt; – 4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85769" y="4889408"/>
            <a:ext cx="1655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1935163" y="5702208"/>
            <a:ext cx="171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(– 3)</a:t>
            </a:r>
            <a:r>
              <a:rPr lang="es-CL" sz="20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&gt; (– 6)</a:t>
            </a:r>
            <a:r>
              <a:rPr lang="es-CL" sz="20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2000" u="none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18"/>
          <p:cNvSpPr>
            <a:spLocks noChangeArrowheads="1"/>
          </p:cNvSpPr>
          <p:nvPr/>
        </p:nvSpPr>
        <p:spPr bwMode="auto">
          <a:xfrm>
            <a:off x="2051051" y="6086383"/>
            <a:ext cx="1614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– 27 &gt; – 216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5654676" y="5641883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(– 8)</a:t>
            </a:r>
            <a:r>
              <a:rPr lang="es-CL" sz="20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&gt; (– 4)</a:t>
            </a:r>
            <a:r>
              <a:rPr lang="es-CL" sz="20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2000" u="none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20"/>
          <p:cNvSpPr>
            <a:spLocks noChangeArrowheads="1"/>
          </p:cNvSpPr>
          <p:nvPr/>
        </p:nvSpPr>
        <p:spPr bwMode="auto">
          <a:xfrm>
            <a:off x="5992813" y="6008595"/>
            <a:ext cx="1116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64 &gt; 16 </a:t>
            </a: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1595438" y="5246595"/>
            <a:ext cx="60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5273676" y="5246595"/>
            <a:ext cx="60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3498851" y="5270408"/>
            <a:ext cx="88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/( )</a:t>
            </a:r>
            <a:r>
              <a:rPr lang="es-MX" sz="2000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ES" sz="2000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7235826" y="5270408"/>
            <a:ext cx="88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/( )</a:t>
            </a:r>
            <a:r>
              <a:rPr lang="es-MX" sz="2000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2000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277813" y="3301083"/>
            <a:ext cx="83991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Si a &lt; 0 y b &lt; 0 y elevamos ambos miembros de la desigualdad a: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15"/>
          <p:cNvSpPr>
            <a:spLocks noChangeArrowheads="1"/>
          </p:cNvSpPr>
          <p:nvPr/>
        </p:nvSpPr>
        <p:spPr bwMode="auto">
          <a:xfrm>
            <a:off x="1687513" y="4125821"/>
            <a:ext cx="75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≤ b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436563" y="4486183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resulta: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1508126" y="4489358"/>
            <a:ext cx="1057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≤ </a:t>
            </a:r>
            <a:r>
              <a:rPr lang="es-CL" sz="2000" u="none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b="1" u="none" baseline="30000" dirty="0" err="1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2000" b="1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1293813" y="3697196"/>
            <a:ext cx="150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b="1" u="none" dirty="0">
                <a:solidFill>
                  <a:srgbClr val="547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impar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15"/>
          <p:cNvSpPr>
            <a:spLocks noChangeArrowheads="1"/>
          </p:cNvSpPr>
          <p:nvPr/>
        </p:nvSpPr>
        <p:spPr bwMode="auto">
          <a:xfrm>
            <a:off x="6061076" y="4125821"/>
            <a:ext cx="75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≤ b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4718051" y="4486183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resulta: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5880101" y="4489358"/>
            <a:ext cx="1057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≥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b="1" u="none" baseline="30000" dirty="0" err="1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s-ES" sz="2000" b="1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5775326" y="3697196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b="1" u="none" dirty="0">
                <a:solidFill>
                  <a:srgbClr val="547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par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3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Desigualdades 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1696417"/>
            <a:ext cx="8208963" cy="400051"/>
            <a:chOff x="-231" y="435"/>
            <a:chExt cx="5171" cy="252"/>
          </a:xfrm>
        </p:grpSpPr>
        <p:sp>
          <p:nvSpPr>
            <p:cNvPr id="5" name="40 CuadroTexto"/>
            <p:cNvSpPr txBox="1">
              <a:spLocks noChangeArrowheads="1"/>
            </p:cNvSpPr>
            <p:nvPr/>
          </p:nvSpPr>
          <p:spPr bwMode="auto">
            <a:xfrm>
              <a:off x="-231" y="435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L" altLang="es-CL" sz="2000" b="1" u="none" dirty="0">
                  <a:solidFill>
                    <a:srgbClr val="7F7F7F"/>
                  </a:solidFill>
                </a:rPr>
                <a:t>     Propiedades   </a:t>
              </a: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-56" y="683"/>
              <a:ext cx="1238" cy="4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u="sng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s-CL"/>
            </a:p>
          </p:txBody>
        </p:sp>
      </p:grp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77813" y="2078786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lvl="1" algn="just">
              <a:spcBef>
                <a:spcPts val="0"/>
              </a:spcBef>
              <a:buFontTx/>
              <a:buChar char="•"/>
              <a:defRPr/>
            </a:pPr>
            <a:r>
              <a:rPr lang="es-ES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i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ambos miembros de una desigualdad son positivos o negativos, y se invierten, es decir, se elevan a – 1, la desigualdad cambia de sentido.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30188" y="3701211"/>
            <a:ext cx="1655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2081213" y="4264774"/>
            <a:ext cx="1185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– 5 &lt; – 2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1658938" y="4656886"/>
            <a:ext cx="202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(– 5) </a:t>
            </a:r>
            <a:r>
              <a:rPr lang="es-CL" sz="20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&gt; (– 2)</a:t>
            </a:r>
            <a:r>
              <a:rPr lang="es-CL" sz="20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 –1</a:t>
            </a:r>
            <a:endParaRPr lang="es-ES" sz="2000" u="none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 16"/>
          <p:cNvGrpSpPr>
            <a:grpSpLocks/>
          </p:cNvGrpSpPr>
          <p:nvPr/>
        </p:nvGrpSpPr>
        <p:grpSpPr bwMode="auto">
          <a:xfrm>
            <a:off x="2052638" y="5056936"/>
            <a:ext cx="1368425" cy="687388"/>
            <a:chOff x="1292" y="2160"/>
            <a:chExt cx="862" cy="433"/>
          </a:xfrm>
        </p:grpSpPr>
        <p:sp>
          <p:nvSpPr>
            <p:cNvPr id="54" name="Text Box 17"/>
            <p:cNvSpPr txBox="1">
              <a:spLocks noChangeArrowheads="1"/>
            </p:cNvSpPr>
            <p:nvPr/>
          </p:nvSpPr>
          <p:spPr bwMode="auto">
            <a:xfrm>
              <a:off x="1292" y="2160"/>
              <a:ext cx="32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18"/>
            <p:cNvSpPr txBox="1">
              <a:spLocks noChangeArrowheads="1"/>
            </p:cNvSpPr>
            <p:nvPr/>
          </p:nvSpPr>
          <p:spPr bwMode="auto">
            <a:xfrm>
              <a:off x="1301" y="2329"/>
              <a:ext cx="27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5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Line 19"/>
            <p:cNvSpPr>
              <a:spLocks noChangeShapeType="1"/>
            </p:cNvSpPr>
            <p:nvPr/>
          </p:nvSpPr>
          <p:spPr bwMode="auto">
            <a:xfrm>
              <a:off x="1326" y="2364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 Box 20"/>
            <p:cNvSpPr txBox="1">
              <a:spLocks noChangeArrowheads="1"/>
            </p:cNvSpPr>
            <p:nvPr/>
          </p:nvSpPr>
          <p:spPr bwMode="auto">
            <a:xfrm>
              <a:off x="1706" y="2160"/>
              <a:ext cx="4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 Box 21"/>
            <p:cNvSpPr txBox="1">
              <a:spLocks noChangeArrowheads="1"/>
            </p:cNvSpPr>
            <p:nvPr/>
          </p:nvSpPr>
          <p:spPr bwMode="auto">
            <a:xfrm>
              <a:off x="1734" y="2341"/>
              <a:ext cx="3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 2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Line 22"/>
            <p:cNvSpPr>
              <a:spLocks noChangeShapeType="1"/>
            </p:cNvSpPr>
            <p:nvPr/>
          </p:nvSpPr>
          <p:spPr bwMode="auto">
            <a:xfrm>
              <a:off x="1791" y="2364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23"/>
            <p:cNvSpPr>
              <a:spLocks noChangeArrowheads="1"/>
            </p:cNvSpPr>
            <p:nvPr/>
          </p:nvSpPr>
          <p:spPr bwMode="auto">
            <a:xfrm>
              <a:off x="1565" y="2221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>
                  <a:latin typeface="Arial" panose="020B0604020202020204" pitchFamily="34" charset="0"/>
                  <a:cs typeface="Arial" panose="020B0604020202020204" pitchFamily="34" charset="0"/>
                </a:rPr>
                <a:t>&gt;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33"/>
          <p:cNvGrpSpPr>
            <a:grpSpLocks/>
          </p:cNvGrpSpPr>
          <p:nvPr/>
        </p:nvGrpSpPr>
        <p:grpSpPr bwMode="auto">
          <a:xfrm>
            <a:off x="5153026" y="4215561"/>
            <a:ext cx="869950" cy="688975"/>
            <a:chOff x="3556" y="1040"/>
            <a:chExt cx="548" cy="434"/>
          </a:xfrm>
        </p:grpSpPr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722" y="1123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3" name="Group 25"/>
            <p:cNvGrpSpPr>
              <a:grpSpLocks/>
            </p:cNvGrpSpPr>
            <p:nvPr/>
          </p:nvGrpSpPr>
          <p:grpSpPr bwMode="auto">
            <a:xfrm>
              <a:off x="3878" y="1040"/>
              <a:ext cx="226" cy="434"/>
              <a:chOff x="1475" y="2563"/>
              <a:chExt cx="226" cy="434"/>
            </a:xfrm>
          </p:grpSpPr>
          <p:sp>
            <p:nvSpPr>
              <p:cNvPr id="68" name="Text Box 26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 Box 27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Line 28"/>
              <p:cNvSpPr>
                <a:spLocks noChangeShapeType="1"/>
              </p:cNvSpPr>
              <p:nvPr/>
            </p:nvSpPr>
            <p:spPr bwMode="auto">
              <a:xfrm>
                <a:off x="1501" y="2767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4" name="Group 29"/>
            <p:cNvGrpSpPr>
              <a:grpSpLocks/>
            </p:cNvGrpSpPr>
            <p:nvPr/>
          </p:nvGrpSpPr>
          <p:grpSpPr bwMode="auto">
            <a:xfrm>
              <a:off x="3556" y="1040"/>
              <a:ext cx="226" cy="434"/>
              <a:chOff x="1475" y="2563"/>
              <a:chExt cx="226" cy="434"/>
            </a:xfrm>
          </p:grpSpPr>
          <p:sp>
            <p:nvSpPr>
              <p:cNvPr id="65" name="Text Box 30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Text Box 31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Line 32"/>
              <p:cNvSpPr>
                <a:spLocks noChangeShapeType="1"/>
              </p:cNvSpPr>
              <p:nvPr/>
            </p:nvSpPr>
            <p:spPr bwMode="auto">
              <a:xfrm>
                <a:off x="1509" y="2776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71" name="Group 34"/>
          <p:cNvGrpSpPr>
            <a:grpSpLocks/>
          </p:cNvGrpSpPr>
          <p:nvPr/>
        </p:nvGrpSpPr>
        <p:grpSpPr bwMode="auto">
          <a:xfrm>
            <a:off x="5159376" y="5655424"/>
            <a:ext cx="869950" cy="688975"/>
            <a:chOff x="3556" y="1040"/>
            <a:chExt cx="548" cy="434"/>
          </a:xfrm>
        </p:grpSpPr>
        <p:sp>
          <p:nvSpPr>
            <p:cNvPr id="72" name="Rectangle 35"/>
            <p:cNvSpPr>
              <a:spLocks noChangeArrowheads="1"/>
            </p:cNvSpPr>
            <p:nvPr/>
          </p:nvSpPr>
          <p:spPr bwMode="auto">
            <a:xfrm>
              <a:off x="3722" y="1114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&gt;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3" name="Group 36"/>
            <p:cNvGrpSpPr>
              <a:grpSpLocks/>
            </p:cNvGrpSpPr>
            <p:nvPr/>
          </p:nvGrpSpPr>
          <p:grpSpPr bwMode="auto">
            <a:xfrm>
              <a:off x="3878" y="1040"/>
              <a:ext cx="226" cy="434"/>
              <a:chOff x="1475" y="2563"/>
              <a:chExt cx="226" cy="434"/>
            </a:xfrm>
          </p:grpSpPr>
          <p:sp>
            <p:nvSpPr>
              <p:cNvPr id="78" name="Text Box 37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Text Box 38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Line 39"/>
              <p:cNvSpPr>
                <a:spLocks noChangeShapeType="1"/>
              </p:cNvSpPr>
              <p:nvPr/>
            </p:nvSpPr>
            <p:spPr bwMode="auto">
              <a:xfrm>
                <a:off x="1501" y="2767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4" name="Group 40"/>
            <p:cNvGrpSpPr>
              <a:grpSpLocks/>
            </p:cNvGrpSpPr>
            <p:nvPr/>
          </p:nvGrpSpPr>
          <p:grpSpPr bwMode="auto">
            <a:xfrm>
              <a:off x="3556" y="1040"/>
              <a:ext cx="226" cy="434"/>
              <a:chOff x="1475" y="2563"/>
              <a:chExt cx="226" cy="434"/>
            </a:xfrm>
          </p:grpSpPr>
          <p:sp>
            <p:nvSpPr>
              <p:cNvPr id="75" name="Text Box 41"/>
              <p:cNvSpPr txBox="1">
                <a:spLocks noChangeArrowheads="1"/>
              </p:cNvSpPr>
              <p:nvPr/>
            </p:nvSpPr>
            <p:spPr bwMode="auto">
              <a:xfrm>
                <a:off x="1475" y="2563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Text Box 42"/>
              <p:cNvSpPr txBox="1">
                <a:spLocks noChangeArrowheads="1"/>
              </p:cNvSpPr>
              <p:nvPr/>
            </p:nvSpPr>
            <p:spPr bwMode="auto">
              <a:xfrm>
                <a:off x="1475" y="2745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Line 43"/>
              <p:cNvSpPr>
                <a:spLocks noChangeShapeType="1"/>
              </p:cNvSpPr>
              <p:nvPr/>
            </p:nvSpPr>
            <p:spPr bwMode="auto">
              <a:xfrm>
                <a:off x="1484" y="2767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1" name="62 Grupo"/>
          <p:cNvGrpSpPr>
            <a:grpSpLocks/>
          </p:cNvGrpSpPr>
          <p:nvPr/>
        </p:nvGrpSpPr>
        <p:grpSpPr bwMode="auto">
          <a:xfrm>
            <a:off x="4943476" y="4909299"/>
            <a:ext cx="1609725" cy="688975"/>
            <a:chOff x="5033963" y="3700154"/>
            <a:chExt cx="1609739" cy="689283"/>
          </a:xfrm>
        </p:grpSpPr>
        <p:sp>
          <p:nvSpPr>
            <p:cNvPr id="82" name="AutoShape 55"/>
            <p:cNvSpPr>
              <a:spLocks/>
            </p:cNvSpPr>
            <p:nvPr/>
          </p:nvSpPr>
          <p:spPr bwMode="auto">
            <a:xfrm>
              <a:off x="5038725" y="3776388"/>
              <a:ext cx="73026" cy="511404"/>
            </a:xfrm>
            <a:prstGeom prst="leftBracket">
              <a:avLst>
                <a:gd name="adj" fmla="val 58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AutoShape 56"/>
            <p:cNvSpPr>
              <a:spLocks/>
            </p:cNvSpPr>
            <p:nvPr/>
          </p:nvSpPr>
          <p:spPr bwMode="auto">
            <a:xfrm>
              <a:off x="5292727" y="3776388"/>
              <a:ext cx="74614" cy="511404"/>
            </a:xfrm>
            <a:prstGeom prst="rightBracket">
              <a:avLst>
                <a:gd name="adj" fmla="val 5709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58"/>
            <p:cNvSpPr>
              <a:spLocks noChangeArrowheads="1"/>
            </p:cNvSpPr>
            <p:nvPr/>
          </p:nvSpPr>
          <p:spPr bwMode="auto">
            <a:xfrm>
              <a:off x="5327653" y="3714447"/>
              <a:ext cx="373066" cy="298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–1</a:t>
              </a:r>
              <a:endParaRPr lang="es-ES" sz="2000" u="none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Rectangle 45"/>
            <p:cNvSpPr>
              <a:spLocks noChangeArrowheads="1"/>
            </p:cNvSpPr>
            <p:nvPr/>
          </p:nvSpPr>
          <p:spPr bwMode="auto">
            <a:xfrm>
              <a:off x="5475292" y="3800211"/>
              <a:ext cx="333378" cy="400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&gt;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 Box 51"/>
            <p:cNvSpPr txBox="1">
              <a:spLocks noChangeArrowheads="1"/>
            </p:cNvSpPr>
            <p:nvPr/>
          </p:nvSpPr>
          <p:spPr bwMode="auto">
            <a:xfrm>
              <a:off x="5033963" y="3700154"/>
              <a:ext cx="358778" cy="400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Text Box 52"/>
            <p:cNvSpPr txBox="1">
              <a:spLocks noChangeArrowheads="1"/>
            </p:cNvSpPr>
            <p:nvPr/>
          </p:nvSpPr>
          <p:spPr bwMode="auto">
            <a:xfrm>
              <a:off x="5033963" y="3989208"/>
              <a:ext cx="358778" cy="400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53"/>
            <p:cNvSpPr>
              <a:spLocks noChangeShapeType="1"/>
            </p:cNvSpPr>
            <p:nvPr/>
          </p:nvSpPr>
          <p:spPr bwMode="auto">
            <a:xfrm>
              <a:off x="5075238" y="4024149"/>
              <a:ext cx="2524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9" name="Group 46"/>
            <p:cNvGrpSpPr>
              <a:grpSpLocks/>
            </p:cNvGrpSpPr>
            <p:nvPr/>
          </p:nvGrpSpPr>
          <p:grpSpPr bwMode="auto">
            <a:xfrm>
              <a:off x="5986463" y="3700462"/>
              <a:ext cx="358775" cy="688975"/>
              <a:chOff x="1484" y="2546"/>
              <a:chExt cx="226" cy="434"/>
            </a:xfrm>
          </p:grpSpPr>
          <p:sp>
            <p:nvSpPr>
              <p:cNvPr id="93" name="Text Box 47"/>
              <p:cNvSpPr txBox="1">
                <a:spLocks noChangeArrowheads="1"/>
              </p:cNvSpPr>
              <p:nvPr/>
            </p:nvSpPr>
            <p:spPr bwMode="auto">
              <a:xfrm>
                <a:off x="1484" y="2546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Text Box 48"/>
              <p:cNvSpPr txBox="1">
                <a:spLocks noChangeArrowheads="1"/>
              </p:cNvSpPr>
              <p:nvPr/>
            </p:nvSpPr>
            <p:spPr bwMode="auto">
              <a:xfrm>
                <a:off x="1484" y="2728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Line 49"/>
              <p:cNvSpPr>
                <a:spLocks noChangeShapeType="1"/>
              </p:cNvSpPr>
              <p:nvPr/>
            </p:nvSpPr>
            <p:spPr bwMode="auto">
              <a:xfrm>
                <a:off x="1510" y="2750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" name="AutoShape 54"/>
            <p:cNvSpPr>
              <a:spLocks/>
            </p:cNvSpPr>
            <p:nvPr/>
          </p:nvSpPr>
          <p:spPr bwMode="auto">
            <a:xfrm>
              <a:off x="5970596" y="3770035"/>
              <a:ext cx="73026" cy="511404"/>
            </a:xfrm>
            <a:prstGeom prst="leftBracket">
              <a:avLst>
                <a:gd name="adj" fmla="val 58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AutoShape 57"/>
            <p:cNvSpPr>
              <a:spLocks/>
            </p:cNvSpPr>
            <p:nvPr/>
          </p:nvSpPr>
          <p:spPr bwMode="auto">
            <a:xfrm>
              <a:off x="6227773" y="3768447"/>
              <a:ext cx="71438" cy="511404"/>
            </a:xfrm>
            <a:prstGeom prst="rightBracket">
              <a:avLst>
                <a:gd name="adj" fmla="val 5963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59"/>
            <p:cNvSpPr>
              <a:spLocks noChangeArrowheads="1"/>
            </p:cNvSpPr>
            <p:nvPr/>
          </p:nvSpPr>
          <p:spPr bwMode="auto">
            <a:xfrm>
              <a:off x="6270636" y="3716036"/>
              <a:ext cx="373066" cy="298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–1</a:t>
              </a:r>
              <a:endParaRPr lang="es-ES" sz="2000" u="none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Text Box 66"/>
          <p:cNvSpPr txBox="1">
            <a:spLocks noChangeArrowheads="1"/>
          </p:cNvSpPr>
          <p:nvPr/>
        </p:nvSpPr>
        <p:spPr bwMode="auto">
          <a:xfrm>
            <a:off x="3336926" y="4215561"/>
            <a:ext cx="88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/( )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–1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b="1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 Box 67"/>
          <p:cNvSpPr txBox="1">
            <a:spLocks noChangeArrowheads="1"/>
          </p:cNvSpPr>
          <p:nvPr/>
        </p:nvSpPr>
        <p:spPr bwMode="auto">
          <a:xfrm>
            <a:off x="6456363" y="4199686"/>
            <a:ext cx="887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/( )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–1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b="1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 Box 14"/>
          <p:cNvSpPr txBox="1">
            <a:spLocks noChangeArrowheads="1"/>
          </p:cNvSpPr>
          <p:nvPr/>
        </p:nvSpPr>
        <p:spPr bwMode="auto">
          <a:xfrm>
            <a:off x="168149" y="2778813"/>
            <a:ext cx="93143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Si a y b tienen igual signo y elevamos ambos miembros de la desigualdad a </a:t>
            </a:r>
            <a:r>
              <a:rPr lang="es-CL" sz="2000" b="1" u="none" dirty="0">
                <a:solidFill>
                  <a:srgbClr val="547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Rectangle 15"/>
          <p:cNvSpPr>
            <a:spLocks noChangeArrowheads="1"/>
          </p:cNvSpPr>
          <p:nvPr/>
        </p:nvSpPr>
        <p:spPr bwMode="auto">
          <a:xfrm>
            <a:off x="9379108" y="2778873"/>
            <a:ext cx="75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 ≤ b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 Box 16"/>
          <p:cNvSpPr txBox="1">
            <a:spLocks noChangeArrowheads="1"/>
          </p:cNvSpPr>
          <p:nvPr/>
        </p:nvSpPr>
        <p:spPr bwMode="auto">
          <a:xfrm>
            <a:off x="184151" y="3194798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resulta: 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7"/>
          <p:cNvSpPr>
            <a:spLocks noChangeArrowheads="1"/>
          </p:cNvSpPr>
          <p:nvPr/>
        </p:nvSpPr>
        <p:spPr bwMode="auto">
          <a:xfrm>
            <a:off x="2024064" y="3197973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≥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s-CL" sz="2000" b="1" u="none" baseline="30000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endParaRPr lang="es-ES" sz="2000" b="1" u="none" baseline="30000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62 Grupo"/>
          <p:cNvGrpSpPr>
            <a:grpSpLocks/>
          </p:cNvGrpSpPr>
          <p:nvPr/>
        </p:nvGrpSpPr>
        <p:grpSpPr bwMode="auto">
          <a:xfrm>
            <a:off x="4897439" y="3048748"/>
            <a:ext cx="1073150" cy="688975"/>
            <a:chOff x="5033962" y="3700154"/>
            <a:chExt cx="1073151" cy="689283"/>
          </a:xfrm>
        </p:grpSpPr>
        <p:sp>
          <p:nvSpPr>
            <p:cNvPr id="103" name="Rectangle 45"/>
            <p:cNvSpPr>
              <a:spLocks noChangeArrowheads="1"/>
            </p:cNvSpPr>
            <p:nvPr/>
          </p:nvSpPr>
          <p:spPr bwMode="auto">
            <a:xfrm>
              <a:off x="5391149" y="3841504"/>
              <a:ext cx="333375" cy="400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  <a:sym typeface="Symbol"/>
                </a:rPr>
                <a:t>≥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Text Box 51"/>
            <p:cNvSpPr txBox="1">
              <a:spLocks noChangeArrowheads="1"/>
            </p:cNvSpPr>
            <p:nvPr/>
          </p:nvSpPr>
          <p:spPr bwMode="auto">
            <a:xfrm>
              <a:off x="5033962" y="3700154"/>
              <a:ext cx="358775" cy="400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Text Box 52"/>
            <p:cNvSpPr txBox="1">
              <a:spLocks noChangeArrowheads="1"/>
            </p:cNvSpPr>
            <p:nvPr/>
          </p:nvSpPr>
          <p:spPr bwMode="auto">
            <a:xfrm>
              <a:off x="5033962" y="3947915"/>
              <a:ext cx="358775" cy="400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Line 53"/>
            <p:cNvSpPr>
              <a:spLocks noChangeShapeType="1"/>
            </p:cNvSpPr>
            <p:nvPr/>
          </p:nvSpPr>
          <p:spPr bwMode="auto">
            <a:xfrm>
              <a:off x="5075237" y="4024149"/>
              <a:ext cx="2524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7" name="Group 46"/>
            <p:cNvGrpSpPr>
              <a:grpSpLocks/>
            </p:cNvGrpSpPr>
            <p:nvPr/>
          </p:nvGrpSpPr>
          <p:grpSpPr bwMode="auto">
            <a:xfrm>
              <a:off x="5748338" y="3700462"/>
              <a:ext cx="358775" cy="688975"/>
              <a:chOff x="1334" y="2546"/>
              <a:chExt cx="226" cy="434"/>
            </a:xfrm>
          </p:grpSpPr>
          <p:sp>
            <p:nvSpPr>
              <p:cNvPr id="108" name="Text Box 47"/>
              <p:cNvSpPr txBox="1">
                <a:spLocks noChangeArrowheads="1"/>
              </p:cNvSpPr>
              <p:nvPr/>
            </p:nvSpPr>
            <p:spPr bwMode="auto">
              <a:xfrm>
                <a:off x="1334" y="2546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ES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09" name="Text Box 48"/>
              <p:cNvSpPr txBox="1">
                <a:spLocks noChangeArrowheads="1"/>
              </p:cNvSpPr>
              <p:nvPr/>
            </p:nvSpPr>
            <p:spPr bwMode="auto">
              <a:xfrm>
                <a:off x="1334" y="2728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ES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10" name="Line 49"/>
              <p:cNvSpPr>
                <a:spLocks noChangeShapeType="1"/>
              </p:cNvSpPr>
              <p:nvPr/>
            </p:nvSpPr>
            <p:spPr bwMode="auto">
              <a:xfrm>
                <a:off x="1362" y="2750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11" name="Text Box 16"/>
          <p:cNvSpPr txBox="1">
            <a:spLocks noChangeArrowheads="1"/>
          </p:cNvSpPr>
          <p:nvPr/>
        </p:nvSpPr>
        <p:spPr bwMode="auto">
          <a:xfrm>
            <a:off x="3602039" y="3202735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o bien: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29" grpId="0"/>
      <p:bldP spid="30" grpId="0"/>
      <p:bldP spid="52" grpId="0"/>
      <p:bldP spid="96" grpId="0"/>
      <p:bldP spid="97" grpId="0"/>
      <p:bldP spid="98" grpId="0"/>
      <p:bldP spid="99" grpId="0"/>
      <p:bldP spid="100" grpId="0"/>
      <p:bldP spid="101" grpId="0"/>
      <p:bldP spid="1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Intervalos </a:t>
            </a:r>
          </a:p>
        </p:txBody>
      </p:sp>
      <p:grpSp>
        <p:nvGrpSpPr>
          <p:cNvPr id="112" name="Group 8"/>
          <p:cNvGrpSpPr>
            <a:grpSpLocks/>
          </p:cNvGrpSpPr>
          <p:nvPr/>
        </p:nvGrpSpPr>
        <p:grpSpPr bwMode="auto">
          <a:xfrm>
            <a:off x="1097280" y="1737360"/>
            <a:ext cx="8243888" cy="404812"/>
            <a:chOff x="0" y="436"/>
            <a:chExt cx="5193" cy="255"/>
          </a:xfrm>
        </p:grpSpPr>
        <p:sp>
          <p:nvSpPr>
            <p:cNvPr id="11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b="1" u="none">
                  <a:solidFill>
                    <a:srgbClr val="7F7F7F"/>
                  </a:solidFill>
                  <a:cs typeface="Arial" panose="020B0604020202020204" pitchFamily="34" charset="0"/>
                </a:rPr>
                <a:t>  Intervalo abierto </a:t>
              </a:r>
            </a:p>
          </p:txBody>
        </p:sp>
        <p:sp>
          <p:nvSpPr>
            <p:cNvPr id="114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5" name="Rectangle 7"/>
          <p:cNvSpPr>
            <a:spLocks noChangeArrowheads="1"/>
          </p:cNvSpPr>
          <p:nvPr/>
        </p:nvSpPr>
        <p:spPr bwMode="auto">
          <a:xfrm>
            <a:off x="1311593" y="2808922"/>
            <a:ext cx="864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comprendidos entre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 sin incluir 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 ni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en-U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1275080" y="2265203"/>
            <a:ext cx="453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a &lt; x &lt;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7" name="Group 27"/>
          <p:cNvGrpSpPr>
            <a:grpSpLocks/>
          </p:cNvGrpSpPr>
          <p:nvPr/>
        </p:nvGrpSpPr>
        <p:grpSpPr bwMode="auto">
          <a:xfrm>
            <a:off x="3543617" y="3426591"/>
            <a:ext cx="3957637" cy="831850"/>
            <a:chOff x="1158" y="2791"/>
            <a:chExt cx="2493" cy="524"/>
          </a:xfrm>
        </p:grpSpPr>
        <p:sp>
          <p:nvSpPr>
            <p:cNvPr id="118" name="Line 11"/>
            <p:cNvSpPr>
              <a:spLocks noChangeShapeType="1"/>
            </p:cNvSpPr>
            <p:nvPr/>
          </p:nvSpPr>
          <p:spPr bwMode="auto">
            <a:xfrm>
              <a:off x="1565" y="301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2" descr="Diagonal hacia arriba ancha"/>
            <p:cNvSpPr>
              <a:spLocks noChangeArrowheads="1"/>
            </p:cNvSpPr>
            <p:nvPr/>
          </p:nvSpPr>
          <p:spPr bwMode="auto">
            <a:xfrm>
              <a:off x="2064" y="2791"/>
              <a:ext cx="726" cy="227"/>
            </a:xfrm>
            <a:prstGeom prst="rect">
              <a:avLst/>
            </a:prstGeom>
            <a:solidFill>
              <a:srgbClr val="DEFF93"/>
            </a:solidFill>
            <a:ln w="9525">
              <a:solidFill>
                <a:srgbClr val="0066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Oval 13"/>
            <p:cNvSpPr>
              <a:spLocks noChangeArrowheads="1"/>
            </p:cNvSpPr>
            <p:nvPr/>
          </p:nvSpPr>
          <p:spPr bwMode="auto">
            <a:xfrm>
              <a:off x="2744" y="2970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Oval 14"/>
            <p:cNvSpPr>
              <a:spLocks noChangeArrowheads="1"/>
            </p:cNvSpPr>
            <p:nvPr/>
          </p:nvSpPr>
          <p:spPr bwMode="auto">
            <a:xfrm>
              <a:off x="2018" y="2970"/>
              <a:ext cx="91" cy="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Box 15"/>
            <p:cNvSpPr txBox="1">
              <a:spLocks noChangeArrowheads="1"/>
            </p:cNvSpPr>
            <p:nvPr/>
          </p:nvSpPr>
          <p:spPr bwMode="auto">
            <a:xfrm>
              <a:off x="1974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 Box 16"/>
            <p:cNvSpPr txBox="1">
              <a:spLocks noChangeArrowheads="1"/>
            </p:cNvSpPr>
            <p:nvPr/>
          </p:nvSpPr>
          <p:spPr bwMode="auto">
            <a:xfrm>
              <a:off x="2699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 Box 17"/>
            <p:cNvSpPr txBox="1">
              <a:spLocks noChangeArrowheads="1"/>
            </p:cNvSpPr>
            <p:nvPr/>
          </p:nvSpPr>
          <p:spPr bwMode="auto">
            <a:xfrm>
              <a:off x="1158" y="2896"/>
              <a:ext cx="4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25" name="Text Box 18"/>
            <p:cNvSpPr txBox="1">
              <a:spLocks noChangeArrowheads="1"/>
            </p:cNvSpPr>
            <p:nvPr/>
          </p:nvSpPr>
          <p:spPr bwMode="auto">
            <a:xfrm>
              <a:off x="3287" y="2896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+∞</a:t>
              </a:r>
            </a:p>
          </p:txBody>
        </p:sp>
      </p:grpSp>
      <p:sp>
        <p:nvSpPr>
          <p:cNvPr id="126" name="Text Box 20"/>
          <p:cNvSpPr txBox="1">
            <a:spLocks noChangeArrowheads="1"/>
          </p:cNvSpPr>
          <p:nvPr/>
        </p:nvSpPr>
        <p:spPr bwMode="auto">
          <a:xfrm>
            <a:off x="1311593" y="3199247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Gráficamente: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1" name="Group 8"/>
          <p:cNvGrpSpPr>
            <a:grpSpLocks/>
          </p:cNvGrpSpPr>
          <p:nvPr/>
        </p:nvGrpSpPr>
        <p:grpSpPr bwMode="auto">
          <a:xfrm>
            <a:off x="1097280" y="4142423"/>
            <a:ext cx="8243888" cy="404812"/>
            <a:chOff x="0" y="436"/>
            <a:chExt cx="5193" cy="255"/>
          </a:xfrm>
        </p:grpSpPr>
        <p:sp>
          <p:nvSpPr>
            <p:cNvPr id="132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b="1" u="none">
                  <a:solidFill>
                    <a:srgbClr val="7F7F7F"/>
                  </a:solidFill>
                  <a:cs typeface="Arial" panose="020B0604020202020204" pitchFamily="34" charset="0"/>
                </a:rPr>
                <a:t> Intervalo cerrado</a:t>
              </a:r>
            </a:p>
          </p:txBody>
        </p:sp>
        <p:sp>
          <p:nvSpPr>
            <p:cNvPr id="133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4" name="Group 27"/>
          <p:cNvGrpSpPr>
            <a:grpSpLocks/>
          </p:cNvGrpSpPr>
          <p:nvPr/>
        </p:nvGrpSpPr>
        <p:grpSpPr bwMode="auto">
          <a:xfrm>
            <a:off x="3615255" y="5566541"/>
            <a:ext cx="3957638" cy="831850"/>
            <a:chOff x="1158" y="2791"/>
            <a:chExt cx="2493" cy="524"/>
          </a:xfrm>
        </p:grpSpPr>
        <p:sp>
          <p:nvSpPr>
            <p:cNvPr id="135" name="Line 11"/>
            <p:cNvSpPr>
              <a:spLocks noChangeShapeType="1"/>
            </p:cNvSpPr>
            <p:nvPr/>
          </p:nvSpPr>
          <p:spPr bwMode="auto">
            <a:xfrm>
              <a:off x="1565" y="301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Rectangle 12" descr="Diagonal hacia arriba ancha"/>
            <p:cNvSpPr>
              <a:spLocks noChangeArrowheads="1"/>
            </p:cNvSpPr>
            <p:nvPr/>
          </p:nvSpPr>
          <p:spPr bwMode="auto">
            <a:xfrm>
              <a:off x="2064" y="2791"/>
              <a:ext cx="726" cy="227"/>
            </a:xfrm>
            <a:prstGeom prst="rect">
              <a:avLst/>
            </a:prstGeom>
            <a:solidFill>
              <a:srgbClr val="DEFF93"/>
            </a:solidFill>
            <a:ln w="9525">
              <a:solidFill>
                <a:srgbClr val="0066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Oval 13"/>
            <p:cNvSpPr>
              <a:spLocks noChangeArrowheads="1"/>
            </p:cNvSpPr>
            <p:nvPr/>
          </p:nvSpPr>
          <p:spPr bwMode="auto">
            <a:xfrm>
              <a:off x="2744" y="2968"/>
              <a:ext cx="91" cy="91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Oval 14"/>
            <p:cNvSpPr>
              <a:spLocks noChangeArrowheads="1"/>
            </p:cNvSpPr>
            <p:nvPr/>
          </p:nvSpPr>
          <p:spPr bwMode="auto">
            <a:xfrm>
              <a:off x="2018" y="2968"/>
              <a:ext cx="91" cy="91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Text Box 15"/>
            <p:cNvSpPr txBox="1">
              <a:spLocks noChangeArrowheads="1"/>
            </p:cNvSpPr>
            <p:nvPr/>
          </p:nvSpPr>
          <p:spPr bwMode="auto">
            <a:xfrm>
              <a:off x="1974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Text Box 16"/>
            <p:cNvSpPr txBox="1">
              <a:spLocks noChangeArrowheads="1"/>
            </p:cNvSpPr>
            <p:nvPr/>
          </p:nvSpPr>
          <p:spPr bwMode="auto">
            <a:xfrm>
              <a:off x="2699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Text Box 17"/>
            <p:cNvSpPr txBox="1">
              <a:spLocks noChangeArrowheads="1"/>
            </p:cNvSpPr>
            <p:nvPr/>
          </p:nvSpPr>
          <p:spPr bwMode="auto">
            <a:xfrm>
              <a:off x="1158" y="2896"/>
              <a:ext cx="4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42" name="Text Box 18"/>
            <p:cNvSpPr txBox="1">
              <a:spLocks noChangeArrowheads="1"/>
            </p:cNvSpPr>
            <p:nvPr/>
          </p:nvSpPr>
          <p:spPr bwMode="auto">
            <a:xfrm>
              <a:off x="3287" y="2896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+∞</a:t>
              </a:r>
            </a:p>
          </p:txBody>
        </p:sp>
      </p:grpSp>
      <p:sp>
        <p:nvSpPr>
          <p:cNvPr id="143" name="Text Box 20"/>
          <p:cNvSpPr txBox="1">
            <a:spLocks noChangeArrowheads="1"/>
          </p:cNvSpPr>
          <p:nvPr/>
        </p:nvSpPr>
        <p:spPr bwMode="auto">
          <a:xfrm>
            <a:off x="1345130" y="5363141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Gráficamente: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ctangle 6"/>
          <p:cNvSpPr>
            <a:spLocks noChangeArrowheads="1"/>
          </p:cNvSpPr>
          <p:nvPr/>
        </p:nvSpPr>
        <p:spPr bwMode="auto">
          <a:xfrm>
            <a:off x="1275080" y="4562316"/>
            <a:ext cx="4214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a ≤ x ≤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Rectangle 7"/>
          <p:cNvSpPr>
            <a:spLocks noChangeArrowheads="1"/>
          </p:cNvSpPr>
          <p:nvPr/>
        </p:nvSpPr>
        <p:spPr bwMode="auto">
          <a:xfrm>
            <a:off x="1311593" y="4972816"/>
            <a:ext cx="8715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comprendidos entre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 incluyendo 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 y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b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3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26" grpId="0"/>
      <p:bldP spid="143" grpId="0"/>
      <p:bldP spid="144" grpId="0"/>
      <p:bldP spid="1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Intervalos </a:t>
            </a:r>
          </a:p>
        </p:txBody>
      </p:sp>
      <p:grpSp>
        <p:nvGrpSpPr>
          <p:cNvPr id="33" name="Group 8"/>
          <p:cNvGrpSpPr>
            <a:grpSpLocks/>
          </p:cNvGrpSpPr>
          <p:nvPr/>
        </p:nvGrpSpPr>
        <p:grpSpPr bwMode="auto">
          <a:xfrm>
            <a:off x="954405" y="1737360"/>
            <a:ext cx="8243888" cy="404812"/>
            <a:chOff x="0" y="436"/>
            <a:chExt cx="5193" cy="255"/>
          </a:xfrm>
        </p:grpSpPr>
        <p:sp>
          <p:nvSpPr>
            <p:cNvPr id="34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b="1" u="none" dirty="0">
                  <a:solidFill>
                    <a:srgbClr val="7F7F7F"/>
                  </a:solidFill>
                  <a:cs typeface="Arial" panose="020B0604020202020204" pitchFamily="34" charset="0"/>
                </a:rPr>
                <a:t>  Intervalo </a:t>
              </a:r>
              <a:r>
                <a:rPr lang="es-ES" altLang="es-CL" sz="2000" b="1" u="none" dirty="0" err="1">
                  <a:solidFill>
                    <a:srgbClr val="7F7F7F"/>
                  </a:solidFill>
                  <a:cs typeface="Arial" panose="020B0604020202020204" pitchFamily="34" charset="0"/>
                </a:rPr>
                <a:t>semi</a:t>
              </a:r>
              <a:r>
                <a:rPr lang="es-ES" altLang="es-CL" sz="2000" b="1" u="none" dirty="0">
                  <a:solidFill>
                    <a:srgbClr val="7F7F7F"/>
                  </a:solidFill>
                  <a:cs typeface="Arial" panose="020B0604020202020204" pitchFamily="34" charset="0"/>
                </a:rPr>
                <a:t>-abierto o </a:t>
              </a:r>
              <a:r>
                <a:rPr lang="es-ES" altLang="es-CL" sz="2000" b="1" u="none" dirty="0" err="1">
                  <a:solidFill>
                    <a:srgbClr val="7F7F7F"/>
                  </a:solidFill>
                  <a:cs typeface="Arial" panose="020B0604020202020204" pitchFamily="34" charset="0"/>
                </a:rPr>
                <a:t>semi</a:t>
              </a:r>
              <a:r>
                <a:rPr lang="es-ES" altLang="es-CL" sz="2000" b="1" u="none" dirty="0">
                  <a:solidFill>
                    <a:srgbClr val="7F7F7F"/>
                  </a:solidFill>
                  <a:cs typeface="Arial" panose="020B0604020202020204" pitchFamily="34" charset="0"/>
                </a:rPr>
                <a:t>-cerrado</a:t>
              </a: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27"/>
          <p:cNvGrpSpPr>
            <a:grpSpLocks/>
          </p:cNvGrpSpPr>
          <p:nvPr/>
        </p:nvGrpSpPr>
        <p:grpSpPr bwMode="auto">
          <a:xfrm>
            <a:off x="3236436" y="3343586"/>
            <a:ext cx="3957637" cy="831850"/>
            <a:chOff x="1158" y="2791"/>
            <a:chExt cx="2493" cy="524"/>
          </a:xfrm>
        </p:grpSpPr>
        <p:sp>
          <p:nvSpPr>
            <p:cNvPr id="37" name="Line 11"/>
            <p:cNvSpPr>
              <a:spLocks noChangeShapeType="1"/>
            </p:cNvSpPr>
            <p:nvPr/>
          </p:nvSpPr>
          <p:spPr bwMode="auto">
            <a:xfrm>
              <a:off x="1565" y="301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12" descr="Diagonal hacia arriba ancha"/>
            <p:cNvSpPr>
              <a:spLocks noChangeArrowheads="1"/>
            </p:cNvSpPr>
            <p:nvPr/>
          </p:nvSpPr>
          <p:spPr bwMode="auto">
            <a:xfrm>
              <a:off x="2064" y="2791"/>
              <a:ext cx="726" cy="227"/>
            </a:xfrm>
            <a:prstGeom prst="rect">
              <a:avLst/>
            </a:prstGeom>
            <a:solidFill>
              <a:srgbClr val="DEFF93"/>
            </a:solidFill>
            <a:ln w="9525">
              <a:solidFill>
                <a:srgbClr val="0066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Oval 13"/>
            <p:cNvSpPr>
              <a:spLocks noChangeArrowheads="1"/>
            </p:cNvSpPr>
            <p:nvPr/>
          </p:nvSpPr>
          <p:spPr bwMode="auto">
            <a:xfrm>
              <a:off x="2744" y="2971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Oval 14"/>
            <p:cNvSpPr>
              <a:spLocks noChangeArrowheads="1"/>
            </p:cNvSpPr>
            <p:nvPr/>
          </p:nvSpPr>
          <p:spPr bwMode="auto">
            <a:xfrm>
              <a:off x="2018" y="2971"/>
              <a:ext cx="91" cy="91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 Box 15"/>
            <p:cNvSpPr txBox="1">
              <a:spLocks noChangeArrowheads="1"/>
            </p:cNvSpPr>
            <p:nvPr/>
          </p:nvSpPr>
          <p:spPr bwMode="auto">
            <a:xfrm>
              <a:off x="1974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699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1158" y="2896"/>
              <a:ext cx="4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287" y="2896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+∞</a:t>
              </a:r>
            </a:p>
          </p:txBody>
        </p:sp>
      </p:grp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1097280" y="2744615"/>
            <a:ext cx="99028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comprendidos entre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 incluyendo  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 pero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b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1097280" y="3100111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Gráficamente: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097280" y="2336611"/>
            <a:ext cx="489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   [ 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a ≤ x &lt;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1132999" y="4725816"/>
            <a:ext cx="99869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comprendidos entre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incluyendo 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”, pero sí 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b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1132999" y="5061536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Gráficamente: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roup 36"/>
          <p:cNvGrpSpPr>
            <a:grpSpLocks/>
          </p:cNvGrpSpPr>
          <p:nvPr/>
        </p:nvGrpSpPr>
        <p:grpSpPr bwMode="auto">
          <a:xfrm>
            <a:off x="1168188" y="4298708"/>
            <a:ext cx="6779683" cy="728663"/>
            <a:chOff x="448" y="2246"/>
            <a:chExt cx="3203" cy="459"/>
          </a:xfrm>
        </p:grpSpPr>
        <p:sp>
          <p:nvSpPr>
            <p:cNvPr id="51" name="Rectangle 21"/>
            <p:cNvSpPr>
              <a:spLocks noChangeArrowheads="1"/>
            </p:cNvSpPr>
            <p:nvPr/>
          </p:nvSpPr>
          <p:spPr bwMode="auto">
            <a:xfrm>
              <a:off x="1338" y="2296"/>
              <a:ext cx="2313" cy="409"/>
            </a:xfrm>
            <a:prstGeom prst="rect">
              <a:avLst/>
            </a:prstGeom>
            <a:solidFill>
              <a:srgbClr val="FFFF99">
                <a:alpha val="14999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22"/>
            <p:cNvSpPr>
              <a:spLocks noChangeArrowheads="1"/>
            </p:cNvSpPr>
            <p:nvPr/>
          </p:nvSpPr>
          <p:spPr bwMode="auto">
            <a:xfrm>
              <a:off x="448" y="2246"/>
              <a:ext cx="258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II.     ] </a:t>
              </a:r>
              <a:r>
                <a:rPr lang="es-ES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a, b </a:t>
              </a:r>
              <a:r>
                <a:rPr lang="en-US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] = { x </a:t>
              </a:r>
              <a:r>
                <a:rPr lang="ru-RU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Є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IR / a &lt; x ≤ b </a:t>
              </a:r>
              <a:r>
                <a:rPr lang="en-US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}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 27"/>
          <p:cNvGrpSpPr>
            <a:grpSpLocks/>
          </p:cNvGrpSpPr>
          <p:nvPr/>
        </p:nvGrpSpPr>
        <p:grpSpPr bwMode="auto">
          <a:xfrm>
            <a:off x="3236436" y="5353497"/>
            <a:ext cx="3957637" cy="831850"/>
            <a:chOff x="1158" y="2791"/>
            <a:chExt cx="2493" cy="52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>
              <a:off x="1565" y="301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12" descr="Diagonal hacia arriba ancha"/>
            <p:cNvSpPr>
              <a:spLocks noChangeArrowheads="1"/>
            </p:cNvSpPr>
            <p:nvPr/>
          </p:nvSpPr>
          <p:spPr bwMode="auto">
            <a:xfrm>
              <a:off x="2064" y="2791"/>
              <a:ext cx="726" cy="227"/>
            </a:xfrm>
            <a:prstGeom prst="rect">
              <a:avLst/>
            </a:prstGeom>
            <a:solidFill>
              <a:srgbClr val="DEFF93"/>
            </a:solidFill>
            <a:ln w="9525">
              <a:solidFill>
                <a:srgbClr val="0066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Oval 13"/>
            <p:cNvSpPr>
              <a:spLocks noChangeArrowheads="1"/>
            </p:cNvSpPr>
            <p:nvPr/>
          </p:nvSpPr>
          <p:spPr bwMode="auto">
            <a:xfrm>
              <a:off x="2744" y="2985"/>
              <a:ext cx="91" cy="91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val 14"/>
            <p:cNvSpPr>
              <a:spLocks noChangeArrowheads="1"/>
            </p:cNvSpPr>
            <p:nvPr/>
          </p:nvSpPr>
          <p:spPr bwMode="auto">
            <a:xfrm>
              <a:off x="2018" y="2985"/>
              <a:ext cx="91" cy="9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 Box 15"/>
            <p:cNvSpPr txBox="1">
              <a:spLocks noChangeArrowheads="1"/>
            </p:cNvSpPr>
            <p:nvPr/>
          </p:nvSpPr>
          <p:spPr bwMode="auto">
            <a:xfrm>
              <a:off x="1974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 Box 16"/>
            <p:cNvSpPr txBox="1">
              <a:spLocks noChangeArrowheads="1"/>
            </p:cNvSpPr>
            <p:nvPr/>
          </p:nvSpPr>
          <p:spPr bwMode="auto">
            <a:xfrm>
              <a:off x="2699" y="3063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 Box 17"/>
            <p:cNvSpPr txBox="1">
              <a:spLocks noChangeArrowheads="1"/>
            </p:cNvSpPr>
            <p:nvPr/>
          </p:nvSpPr>
          <p:spPr bwMode="auto">
            <a:xfrm>
              <a:off x="1158" y="2896"/>
              <a:ext cx="4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1" name="Text Box 18"/>
            <p:cNvSpPr txBox="1">
              <a:spLocks noChangeArrowheads="1"/>
            </p:cNvSpPr>
            <p:nvPr/>
          </p:nvSpPr>
          <p:spPr bwMode="auto">
            <a:xfrm>
              <a:off x="3287" y="2896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+∞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404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319358" y="1505348"/>
            <a:ext cx="10058400" cy="101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/>
            <a:r>
              <a:rPr lang="es-E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igualdad de expresiones algebraicas en que existe una sola variable con exponente uno.</a:t>
            </a:r>
          </a:p>
        </p:txBody>
      </p:sp>
      <p:sp>
        <p:nvSpPr>
          <p:cNvPr id="32" name="Text Box 56"/>
          <p:cNvSpPr txBox="1">
            <a:spLocks noChangeArrowheads="1"/>
          </p:cNvSpPr>
          <p:nvPr/>
        </p:nvSpPr>
        <p:spPr bwMode="auto">
          <a:xfrm>
            <a:off x="319757" y="2381170"/>
            <a:ext cx="2121879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sz="2000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57"/>
          <p:cNvGrpSpPr>
            <a:grpSpLocks/>
          </p:cNvGrpSpPr>
          <p:nvPr/>
        </p:nvGrpSpPr>
        <p:grpSpPr bwMode="auto">
          <a:xfrm>
            <a:off x="1553102" y="2823050"/>
            <a:ext cx="3692433" cy="396875"/>
            <a:chOff x="1111" y="2296"/>
            <a:chExt cx="1815" cy="250"/>
          </a:xfrm>
        </p:grpSpPr>
        <p:sp>
          <p:nvSpPr>
            <p:cNvPr id="34" name="Text Box 58"/>
            <p:cNvSpPr txBox="1">
              <a:spLocks noChangeArrowheads="1"/>
            </p:cNvSpPr>
            <p:nvPr/>
          </p:nvSpPr>
          <p:spPr bwMode="auto">
            <a:xfrm>
              <a:off x="1111" y="2296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2000" u="none" dirty="0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</a:t>
              </a:r>
            </a:p>
          </p:txBody>
        </p:sp>
        <p:sp>
          <p:nvSpPr>
            <p:cNvPr id="35" name="Text Box 59"/>
            <p:cNvSpPr txBox="1">
              <a:spLocks noChangeArrowheads="1"/>
            </p:cNvSpPr>
            <p:nvPr/>
          </p:nvSpPr>
          <p:spPr bwMode="auto">
            <a:xfrm>
              <a:off x="1338" y="2296"/>
              <a:ext cx="1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9x – 7 = 4x + 32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552482" y="3373912"/>
            <a:ext cx="3692435" cy="396875"/>
            <a:chOff x="1110" y="1793"/>
            <a:chExt cx="1815" cy="250"/>
          </a:xfrm>
        </p:grpSpPr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1110" y="1793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2000" u="none" dirty="0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</a:t>
              </a: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1337" y="1793"/>
              <a:ext cx="15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 err="1">
                  <a:latin typeface="Arial" panose="020B0604020202020204" pitchFamily="34" charset="0"/>
                  <a:cs typeface="Arial" panose="020B0604020202020204" pitchFamily="34" charset="0"/>
                </a:rPr>
                <a:t>ax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+ b = cx + d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28"/>
          <p:cNvGrpSpPr>
            <a:grpSpLocks/>
          </p:cNvGrpSpPr>
          <p:nvPr/>
        </p:nvGrpSpPr>
        <p:grpSpPr bwMode="auto">
          <a:xfrm>
            <a:off x="1552482" y="3855413"/>
            <a:ext cx="4548916" cy="712788"/>
            <a:chOff x="385" y="2439"/>
            <a:chExt cx="2236" cy="449"/>
          </a:xfrm>
        </p:grpSpPr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655" y="2439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655" y="2620"/>
              <a:ext cx="2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 Box 13"/>
            <p:cNvSpPr txBox="1">
              <a:spLocks noChangeArrowheads="1"/>
            </p:cNvSpPr>
            <p:nvPr/>
          </p:nvSpPr>
          <p:spPr bwMode="auto">
            <a:xfrm>
              <a:off x="823" y="2512"/>
              <a:ext cx="15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x                    x 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3" name="Group 17"/>
            <p:cNvGrpSpPr>
              <a:grpSpLocks/>
            </p:cNvGrpSpPr>
            <p:nvPr/>
          </p:nvGrpSpPr>
          <p:grpSpPr bwMode="auto">
            <a:xfrm>
              <a:off x="1021" y="2450"/>
              <a:ext cx="409" cy="438"/>
              <a:chOff x="2069" y="2352"/>
              <a:chExt cx="408" cy="438"/>
            </a:xfrm>
          </p:grpSpPr>
          <p:sp>
            <p:nvSpPr>
              <p:cNvPr id="50" name="Text Box 14"/>
              <p:cNvSpPr txBox="1">
                <a:spLocks noChangeArrowheads="1"/>
              </p:cNvSpPr>
              <p:nvPr/>
            </p:nvSpPr>
            <p:spPr bwMode="auto">
              <a:xfrm>
                <a:off x="2120" y="2352"/>
                <a:ext cx="22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s-ES" sz="2000" u="non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 Box 15"/>
              <p:cNvSpPr txBox="1">
                <a:spLocks noChangeArrowheads="1"/>
              </p:cNvSpPr>
              <p:nvPr/>
            </p:nvSpPr>
            <p:spPr bwMode="auto">
              <a:xfrm>
                <a:off x="2069" y="2540"/>
                <a:ext cx="4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21</a:t>
                </a:r>
                <a:endParaRPr lang="es-ES" sz="2000" u="non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1406" y="2485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CL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5" name="Group 19"/>
            <p:cNvGrpSpPr>
              <a:grpSpLocks/>
            </p:cNvGrpSpPr>
            <p:nvPr/>
          </p:nvGrpSpPr>
          <p:grpSpPr bwMode="auto">
            <a:xfrm>
              <a:off x="1357" y="2456"/>
              <a:ext cx="408" cy="414"/>
              <a:chOff x="1966" y="2358"/>
              <a:chExt cx="408" cy="414"/>
            </a:xfrm>
          </p:grpSpPr>
          <p:sp>
            <p:nvSpPr>
              <p:cNvPr id="48" name="Text Box 20"/>
              <p:cNvSpPr txBox="1">
                <a:spLocks noChangeArrowheads="1"/>
              </p:cNvSpPr>
              <p:nvPr/>
            </p:nvSpPr>
            <p:spPr bwMode="auto">
              <a:xfrm>
                <a:off x="2019" y="2358"/>
                <a:ext cx="22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s-ES" sz="2000" u="non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Text Box 21"/>
              <p:cNvSpPr txBox="1">
                <a:spLocks noChangeArrowheads="1"/>
              </p:cNvSpPr>
              <p:nvPr/>
            </p:nvSpPr>
            <p:spPr bwMode="auto">
              <a:xfrm>
                <a:off x="1966" y="2522"/>
                <a:ext cx="4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14</a:t>
                </a:r>
                <a:endParaRPr lang="es-ES" sz="2000" u="non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605" y="2519"/>
              <a:ext cx="20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––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rPr>
                <a:t>    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+ ––  =  ––    – 8 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26"/>
            <p:cNvSpPr txBox="1">
              <a:spLocks noChangeArrowheads="1"/>
            </p:cNvSpPr>
            <p:nvPr/>
          </p:nvSpPr>
          <p:spPr bwMode="auto">
            <a:xfrm>
              <a:off x="385" y="2523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u="none" dirty="0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</a:t>
              </a:r>
            </a:p>
          </p:txBody>
        </p:sp>
      </p:grp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319358" y="4856445"/>
            <a:ext cx="10196819" cy="123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/>
            <a:r>
              <a:rPr lang="es-E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Resolver la ecuación implica aplicar las propiedades del conjunto de los reales para “despejarla” y encontrar el valor de la incógnita que haga que la igualdad se cumpla (o sea, que se produzca una </a:t>
            </a:r>
            <a:r>
              <a:rPr lang="es-ES" sz="2000" b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identidad</a:t>
            </a:r>
            <a:r>
              <a:rPr lang="es-E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897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Intervalos </a:t>
            </a:r>
          </a:p>
        </p:txBody>
      </p:sp>
      <p:grpSp>
        <p:nvGrpSpPr>
          <p:cNvPr id="62" name="Group 8"/>
          <p:cNvGrpSpPr>
            <a:grpSpLocks/>
          </p:cNvGrpSpPr>
          <p:nvPr/>
        </p:nvGrpSpPr>
        <p:grpSpPr bwMode="auto">
          <a:xfrm>
            <a:off x="1097280" y="1805202"/>
            <a:ext cx="8243888" cy="404812"/>
            <a:chOff x="0" y="436"/>
            <a:chExt cx="5193" cy="255"/>
          </a:xfrm>
        </p:grpSpPr>
        <p:sp>
          <p:nvSpPr>
            <p:cNvPr id="6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b="1" u="none">
                  <a:solidFill>
                    <a:srgbClr val="7F7F7F"/>
                  </a:solidFill>
                  <a:cs typeface="Arial" panose="020B0604020202020204" pitchFamily="34" charset="0"/>
                </a:rPr>
                <a:t>  Intervalos indeterminados</a:t>
              </a:r>
            </a:p>
          </p:txBody>
        </p:sp>
        <p:sp>
          <p:nvSpPr>
            <p:cNvPr id="64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5" name="Rectangle 67"/>
          <p:cNvSpPr>
            <a:spLocks noChangeArrowheads="1"/>
          </p:cNvSpPr>
          <p:nvPr/>
        </p:nvSpPr>
        <p:spPr bwMode="auto">
          <a:xfrm>
            <a:off x="1311592" y="2746590"/>
            <a:ext cx="6954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mayores o iguales que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9"/>
          <p:cNvSpPr>
            <a:spLocks noChangeArrowheads="1"/>
          </p:cNvSpPr>
          <p:nvPr/>
        </p:nvSpPr>
        <p:spPr bwMode="auto">
          <a:xfrm>
            <a:off x="1311592" y="2282619"/>
            <a:ext cx="4105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   [ 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+</a:t>
            </a:r>
            <a:r>
              <a:rPr lang="es-ES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x ≥ a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Group 145"/>
          <p:cNvGrpSpPr>
            <a:grpSpLocks/>
          </p:cNvGrpSpPr>
          <p:nvPr/>
        </p:nvGrpSpPr>
        <p:grpSpPr bwMode="auto">
          <a:xfrm>
            <a:off x="3072945" y="3412939"/>
            <a:ext cx="3798888" cy="765175"/>
            <a:chOff x="1258" y="1518"/>
            <a:chExt cx="2393" cy="482"/>
          </a:xfrm>
        </p:grpSpPr>
        <p:grpSp>
          <p:nvGrpSpPr>
            <p:cNvPr id="68" name="Group 114"/>
            <p:cNvGrpSpPr>
              <a:grpSpLocks/>
            </p:cNvGrpSpPr>
            <p:nvPr/>
          </p:nvGrpSpPr>
          <p:grpSpPr bwMode="auto">
            <a:xfrm>
              <a:off x="1258" y="1518"/>
              <a:ext cx="2393" cy="482"/>
              <a:chOff x="1258" y="1525"/>
              <a:chExt cx="2393" cy="482"/>
            </a:xfrm>
          </p:grpSpPr>
          <p:sp>
            <p:nvSpPr>
              <p:cNvPr id="70" name="Rectangle 82"/>
              <p:cNvSpPr>
                <a:spLocks noChangeArrowheads="1"/>
              </p:cNvSpPr>
              <p:nvPr/>
            </p:nvSpPr>
            <p:spPr bwMode="auto">
              <a:xfrm>
                <a:off x="2064" y="1525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6699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Line 98"/>
              <p:cNvSpPr>
                <a:spLocks noChangeShapeType="1"/>
              </p:cNvSpPr>
              <p:nvPr/>
            </p:nvSpPr>
            <p:spPr bwMode="auto">
              <a:xfrm>
                <a:off x="2067" y="1525"/>
                <a:ext cx="1183" cy="0"/>
              </a:xfrm>
              <a:prstGeom prst="line">
                <a:avLst/>
              </a:prstGeom>
              <a:noFill/>
              <a:ln w="9525">
                <a:solidFill>
                  <a:srgbClr val="6699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Text Box 72"/>
              <p:cNvSpPr txBox="1">
                <a:spLocks noChangeArrowheads="1"/>
              </p:cNvSpPr>
              <p:nvPr/>
            </p:nvSpPr>
            <p:spPr bwMode="auto">
              <a:xfrm>
                <a:off x="1974" y="1755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CL" sz="2000" b="1" u="none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Line 73"/>
              <p:cNvSpPr>
                <a:spLocks noChangeShapeType="1"/>
              </p:cNvSpPr>
              <p:nvPr/>
            </p:nvSpPr>
            <p:spPr bwMode="auto">
              <a:xfrm>
                <a:off x="1565" y="171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 Box 77"/>
              <p:cNvSpPr txBox="1">
                <a:spLocks noChangeArrowheads="1"/>
              </p:cNvSpPr>
              <p:nvPr/>
            </p:nvSpPr>
            <p:spPr bwMode="auto">
              <a:xfrm>
                <a:off x="1258" y="1588"/>
                <a:ext cx="3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CL" sz="2000" b="1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s-CL" sz="2000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</a:p>
            </p:txBody>
          </p:sp>
          <p:sp>
            <p:nvSpPr>
              <p:cNvPr id="75" name="Text Box 78"/>
              <p:cNvSpPr txBox="1">
                <a:spLocks noChangeArrowheads="1"/>
              </p:cNvSpPr>
              <p:nvPr/>
            </p:nvSpPr>
            <p:spPr bwMode="auto">
              <a:xfrm>
                <a:off x="3287" y="1588"/>
                <a:ext cx="3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CL" sz="2000" b="1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s-CL" sz="2000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</a:p>
            </p:txBody>
          </p:sp>
        </p:grpSp>
        <p:sp>
          <p:nvSpPr>
            <p:cNvPr id="69" name="Oval 76"/>
            <p:cNvSpPr>
              <a:spLocks noChangeArrowheads="1"/>
            </p:cNvSpPr>
            <p:nvPr/>
          </p:nvSpPr>
          <p:spPr bwMode="auto">
            <a:xfrm>
              <a:off x="2031" y="1680"/>
              <a:ext cx="75" cy="75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6" name="Rectangle 84"/>
          <p:cNvSpPr>
            <a:spLocks noChangeArrowheads="1"/>
          </p:cNvSpPr>
          <p:nvPr/>
        </p:nvSpPr>
        <p:spPr bwMode="auto">
          <a:xfrm>
            <a:off x="1311592" y="4820458"/>
            <a:ext cx="6954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mayores que 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86"/>
          <p:cNvSpPr>
            <a:spLocks noChangeArrowheads="1"/>
          </p:cNvSpPr>
          <p:nvPr/>
        </p:nvSpPr>
        <p:spPr bwMode="auto">
          <a:xfrm>
            <a:off x="1311592" y="4413264"/>
            <a:ext cx="453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   ] 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+∞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x &gt; a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oup 146"/>
          <p:cNvGrpSpPr>
            <a:grpSpLocks/>
          </p:cNvGrpSpPr>
          <p:nvPr/>
        </p:nvGrpSpPr>
        <p:grpSpPr bwMode="auto">
          <a:xfrm>
            <a:off x="3072945" y="5516349"/>
            <a:ext cx="3798888" cy="765175"/>
            <a:chOff x="1258" y="2924"/>
            <a:chExt cx="2393" cy="482"/>
          </a:xfrm>
        </p:grpSpPr>
        <p:grpSp>
          <p:nvGrpSpPr>
            <p:cNvPr id="79" name="Group 117"/>
            <p:cNvGrpSpPr>
              <a:grpSpLocks/>
            </p:cNvGrpSpPr>
            <p:nvPr/>
          </p:nvGrpSpPr>
          <p:grpSpPr bwMode="auto">
            <a:xfrm>
              <a:off x="1258" y="2924"/>
              <a:ext cx="2393" cy="482"/>
              <a:chOff x="1258" y="1525"/>
              <a:chExt cx="2393" cy="482"/>
            </a:xfrm>
          </p:grpSpPr>
          <p:sp>
            <p:nvSpPr>
              <p:cNvPr id="81" name="Rectangle 118"/>
              <p:cNvSpPr>
                <a:spLocks noChangeArrowheads="1"/>
              </p:cNvSpPr>
              <p:nvPr/>
            </p:nvSpPr>
            <p:spPr bwMode="auto">
              <a:xfrm>
                <a:off x="2064" y="1525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6699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Line 119"/>
              <p:cNvSpPr>
                <a:spLocks noChangeShapeType="1"/>
              </p:cNvSpPr>
              <p:nvPr/>
            </p:nvSpPr>
            <p:spPr bwMode="auto">
              <a:xfrm>
                <a:off x="2067" y="1525"/>
                <a:ext cx="1183" cy="0"/>
              </a:xfrm>
              <a:prstGeom prst="line">
                <a:avLst/>
              </a:prstGeom>
              <a:noFill/>
              <a:ln w="9525">
                <a:solidFill>
                  <a:srgbClr val="6699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Text Box 120"/>
              <p:cNvSpPr txBox="1">
                <a:spLocks noChangeArrowheads="1"/>
              </p:cNvSpPr>
              <p:nvPr/>
            </p:nvSpPr>
            <p:spPr bwMode="auto">
              <a:xfrm>
                <a:off x="1974" y="1755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CL" sz="2000" b="1" u="none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Line 121"/>
              <p:cNvSpPr>
                <a:spLocks noChangeShapeType="1"/>
              </p:cNvSpPr>
              <p:nvPr/>
            </p:nvSpPr>
            <p:spPr bwMode="auto">
              <a:xfrm>
                <a:off x="1565" y="171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sz="2000" b="1" u="none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Text Box 122"/>
              <p:cNvSpPr txBox="1">
                <a:spLocks noChangeArrowheads="1"/>
              </p:cNvSpPr>
              <p:nvPr/>
            </p:nvSpPr>
            <p:spPr bwMode="auto">
              <a:xfrm>
                <a:off x="1258" y="1588"/>
                <a:ext cx="3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CL" sz="2000" b="1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s-CL" sz="2000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</a:p>
            </p:txBody>
          </p:sp>
          <p:sp>
            <p:nvSpPr>
              <p:cNvPr id="86" name="Text Box 123"/>
              <p:cNvSpPr txBox="1">
                <a:spLocks noChangeArrowheads="1"/>
              </p:cNvSpPr>
              <p:nvPr/>
            </p:nvSpPr>
            <p:spPr bwMode="auto">
              <a:xfrm>
                <a:off x="3287" y="1588"/>
                <a:ext cx="3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CL" sz="2000" b="1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s-CL" sz="2000" u="none" dirty="0">
                    <a:solidFill>
                      <a:srgbClr val="66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∞</a:t>
                </a:r>
              </a:p>
            </p:txBody>
          </p:sp>
        </p:grpSp>
        <p:sp>
          <p:nvSpPr>
            <p:cNvPr id="80" name="Oval 124"/>
            <p:cNvSpPr>
              <a:spLocks noChangeArrowheads="1"/>
            </p:cNvSpPr>
            <p:nvPr/>
          </p:nvSpPr>
          <p:spPr bwMode="auto">
            <a:xfrm>
              <a:off x="2031" y="3073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890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76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Intervalos </a:t>
            </a:r>
          </a:p>
        </p:txBody>
      </p:sp>
      <p:grpSp>
        <p:nvGrpSpPr>
          <p:cNvPr id="62" name="Group 8"/>
          <p:cNvGrpSpPr>
            <a:grpSpLocks/>
          </p:cNvGrpSpPr>
          <p:nvPr/>
        </p:nvGrpSpPr>
        <p:grpSpPr bwMode="auto">
          <a:xfrm>
            <a:off x="155584" y="1930400"/>
            <a:ext cx="8243888" cy="404812"/>
            <a:chOff x="0" y="436"/>
            <a:chExt cx="5193" cy="255"/>
          </a:xfrm>
        </p:grpSpPr>
        <p:sp>
          <p:nvSpPr>
            <p:cNvPr id="63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b="1" u="none" dirty="0">
                  <a:solidFill>
                    <a:srgbClr val="7F7F7F"/>
                  </a:solidFill>
                  <a:cs typeface="Arial" panose="020B0604020202020204" pitchFamily="34" charset="0"/>
                </a:rPr>
                <a:t>  Intervalos indeterminados</a:t>
              </a:r>
            </a:p>
          </p:txBody>
        </p:sp>
        <p:sp>
          <p:nvSpPr>
            <p:cNvPr id="64" name="Line 10"/>
            <p:cNvSpPr>
              <a:spLocks noChangeShapeType="1"/>
            </p:cNvSpPr>
            <p:nvPr/>
          </p:nvSpPr>
          <p:spPr bwMode="auto">
            <a:xfrm>
              <a:off x="0" y="691"/>
              <a:ext cx="2744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255597" y="2765283"/>
            <a:ext cx="647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menores o iguales que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55597" y="2353328"/>
            <a:ext cx="4392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  ]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s-ES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x ≤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5"/>
          <p:cNvGrpSpPr>
            <a:grpSpLocks/>
          </p:cNvGrpSpPr>
          <p:nvPr/>
        </p:nvGrpSpPr>
        <p:grpSpPr bwMode="auto">
          <a:xfrm>
            <a:off x="6779355" y="2753378"/>
            <a:ext cx="3579296" cy="696049"/>
            <a:chOff x="1157" y="1525"/>
            <a:chExt cx="2494" cy="482"/>
          </a:xfrm>
        </p:grpSpPr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1521" y="1525"/>
              <a:ext cx="1183" cy="185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0" scaled="0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1656" y="1525"/>
              <a:ext cx="1046" cy="0"/>
            </a:xfrm>
            <a:prstGeom prst="line">
              <a:avLst/>
            </a:prstGeom>
            <a:noFill/>
            <a:ln w="9525">
              <a:solidFill>
                <a:srgbClr val="6699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2609" y="1755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1565" y="1710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1157" y="1588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</a:p>
          </p:txBody>
        </p:sp>
        <p:sp>
          <p:nvSpPr>
            <p:cNvPr id="37" name="Text Box 13"/>
            <p:cNvSpPr txBox="1">
              <a:spLocks noChangeArrowheads="1"/>
            </p:cNvSpPr>
            <p:nvPr/>
          </p:nvSpPr>
          <p:spPr bwMode="auto">
            <a:xfrm>
              <a:off x="3287" y="1588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</a:p>
          </p:txBody>
        </p:sp>
        <p:sp>
          <p:nvSpPr>
            <p:cNvPr id="38" name="Oval 14"/>
            <p:cNvSpPr>
              <a:spLocks noChangeArrowheads="1"/>
            </p:cNvSpPr>
            <p:nvPr/>
          </p:nvSpPr>
          <p:spPr bwMode="auto">
            <a:xfrm>
              <a:off x="2672" y="1688"/>
              <a:ext cx="75" cy="75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255597" y="3603341"/>
            <a:ext cx="4752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   ]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s-ES" sz="2000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∞</a:t>
            </a:r>
            <a:r>
              <a: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= { x </a:t>
            </a:r>
            <a:r>
              <a:rPr lang="ru-RU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/ x &lt; b </a:t>
            </a:r>
            <a:r>
              <a:rPr lang="en-U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s-ES" sz="2000" b="1" u="none" dirty="0">
              <a:solidFill>
                <a:srgbClr val="66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17648" y="4082640"/>
            <a:ext cx="625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s-CL" sz="2000" u="none" dirty="0">
                <a:latin typeface="Arial" panose="020B0604020202020204" pitchFamily="34" charset="0"/>
                <a:cs typeface="Arial" panose="020B0604020202020204" pitchFamily="34" charset="0"/>
              </a:rPr>
              <a:t>Incluye a todos los reales menores que 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CL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Group 36"/>
          <p:cNvGrpSpPr>
            <a:grpSpLocks/>
          </p:cNvGrpSpPr>
          <p:nvPr/>
        </p:nvGrpSpPr>
        <p:grpSpPr bwMode="auto">
          <a:xfrm>
            <a:off x="5488144" y="4218389"/>
            <a:ext cx="3596260" cy="736393"/>
            <a:chOff x="1157" y="3060"/>
            <a:chExt cx="2494" cy="482"/>
          </a:xfrm>
        </p:grpSpPr>
        <p:sp>
          <p:nvSpPr>
            <p:cNvPr id="42" name="Rectangle 21"/>
            <p:cNvSpPr>
              <a:spLocks noChangeArrowheads="1"/>
            </p:cNvSpPr>
            <p:nvPr/>
          </p:nvSpPr>
          <p:spPr bwMode="auto">
            <a:xfrm>
              <a:off x="1521" y="3060"/>
              <a:ext cx="1183" cy="185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0" scaled="0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2609" y="3290"/>
              <a:ext cx="2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s-ES" sz="2000" b="1" u="none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1157" y="3123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</a:p>
          </p:txBody>
        </p:sp>
        <p:sp>
          <p:nvSpPr>
            <p:cNvPr id="45" name="Text Box 26"/>
            <p:cNvSpPr txBox="1">
              <a:spLocks noChangeArrowheads="1"/>
            </p:cNvSpPr>
            <p:nvPr/>
          </p:nvSpPr>
          <p:spPr bwMode="auto">
            <a:xfrm>
              <a:off x="3287" y="3123"/>
              <a:ext cx="3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L" sz="2000" b="1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r>
                <a:rPr lang="es-CL" sz="2000" u="none" dirty="0">
                  <a:solidFill>
                    <a:srgbClr val="66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∞</a:t>
              </a:r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1656" y="3060"/>
              <a:ext cx="1046" cy="0"/>
            </a:xfrm>
            <a:prstGeom prst="line">
              <a:avLst/>
            </a:prstGeom>
            <a:noFill/>
            <a:ln w="9525">
              <a:solidFill>
                <a:srgbClr val="6699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1565" y="3245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val 27"/>
            <p:cNvSpPr>
              <a:spLocks noChangeArrowheads="1"/>
            </p:cNvSpPr>
            <p:nvPr/>
          </p:nvSpPr>
          <p:spPr bwMode="auto">
            <a:xfrm>
              <a:off x="2658" y="3209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 sz="2000" b="1" u="none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265249" y="5057003"/>
            <a:ext cx="4752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CL" sz="2000" b="1" u="none" dirty="0">
                <a:solidFill>
                  <a:srgbClr val="669900"/>
                </a:solidFill>
              </a:rPr>
              <a:t>V.    ]</a:t>
            </a:r>
            <a:r>
              <a:rPr lang="es-CL" altLang="es-CL" sz="2000" b="1" u="none" dirty="0">
                <a:solidFill>
                  <a:srgbClr val="669900"/>
                </a:solidFill>
              </a:rPr>
              <a:t> –</a:t>
            </a:r>
            <a:r>
              <a:rPr lang="es-ES" altLang="es-CL" sz="2000" u="none" dirty="0">
                <a:solidFill>
                  <a:srgbClr val="669900"/>
                </a:solidFill>
              </a:rPr>
              <a:t>∞</a:t>
            </a:r>
            <a:r>
              <a:rPr lang="es-ES" altLang="es-CL" sz="2000" b="1" u="none" dirty="0">
                <a:solidFill>
                  <a:srgbClr val="669900"/>
                </a:solidFill>
              </a:rPr>
              <a:t>, +</a:t>
            </a:r>
            <a:r>
              <a:rPr lang="es-ES" altLang="es-CL" sz="2000" u="none" dirty="0">
                <a:solidFill>
                  <a:srgbClr val="669900"/>
                </a:solidFill>
              </a:rPr>
              <a:t>∞</a:t>
            </a:r>
            <a:r>
              <a:rPr lang="es-ES" altLang="es-CL" sz="2000" b="1" u="none" dirty="0">
                <a:solidFill>
                  <a:srgbClr val="669900"/>
                </a:solidFill>
              </a:rPr>
              <a:t> </a:t>
            </a:r>
            <a:r>
              <a:rPr lang="en-US" altLang="es-CL" sz="2000" b="1" u="none" dirty="0">
                <a:solidFill>
                  <a:srgbClr val="669900"/>
                </a:solidFill>
              </a:rPr>
              <a:t>[  =  IR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grpSp>
        <p:nvGrpSpPr>
          <p:cNvPr id="50" name="76 Grupo"/>
          <p:cNvGrpSpPr>
            <a:grpSpLocks/>
          </p:cNvGrpSpPr>
          <p:nvPr/>
        </p:nvGrpSpPr>
        <p:grpSpPr bwMode="auto">
          <a:xfrm>
            <a:off x="2111407" y="5654013"/>
            <a:ext cx="4367165" cy="672465"/>
            <a:chOff x="827063" y="2851134"/>
            <a:chExt cx="4926012" cy="865188"/>
          </a:xfrm>
        </p:grpSpPr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827063" y="2851134"/>
              <a:ext cx="4926012" cy="865188"/>
              <a:chOff x="1501" y="1855"/>
              <a:chExt cx="3103" cy="545"/>
            </a:xfrm>
          </p:grpSpPr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860" y="1870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CL" altLang="es-CL" sz="2000" u="none"/>
              </a:p>
            </p:txBody>
          </p:sp>
          <p:sp>
            <p:nvSpPr>
              <p:cNvPr id="54" name="Line 10"/>
              <p:cNvSpPr>
                <a:spLocks noChangeShapeType="1"/>
              </p:cNvSpPr>
              <p:nvPr/>
            </p:nvSpPr>
            <p:spPr bwMode="auto">
              <a:xfrm flipV="1">
                <a:off x="1860" y="1855"/>
                <a:ext cx="2343" cy="2"/>
              </a:xfrm>
              <a:prstGeom prst="line">
                <a:avLst/>
              </a:prstGeom>
              <a:noFill/>
              <a:ln w="12700">
                <a:solidFill>
                  <a:srgbClr val="547E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55" name="Line 11"/>
              <p:cNvSpPr>
                <a:spLocks noChangeShapeType="1"/>
              </p:cNvSpPr>
              <p:nvPr/>
            </p:nvSpPr>
            <p:spPr bwMode="auto">
              <a:xfrm>
                <a:off x="1791" y="2053"/>
                <a:ext cx="24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56" name="Text Box 12"/>
              <p:cNvSpPr txBox="1">
                <a:spLocks noChangeArrowheads="1"/>
              </p:cNvSpPr>
              <p:nvPr/>
            </p:nvSpPr>
            <p:spPr bwMode="auto">
              <a:xfrm>
                <a:off x="4240" y="1931"/>
                <a:ext cx="36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CL" sz="2000" u="none">
                    <a:solidFill>
                      <a:srgbClr val="669900"/>
                    </a:solidFill>
                  </a:rPr>
                  <a:t>+∞</a:t>
                </a:r>
              </a:p>
            </p:txBody>
          </p:sp>
          <p:sp>
            <p:nvSpPr>
              <p:cNvPr id="57" name="Text Box 13"/>
              <p:cNvSpPr txBox="1">
                <a:spLocks noChangeArrowheads="1"/>
              </p:cNvSpPr>
              <p:nvPr/>
            </p:nvSpPr>
            <p:spPr bwMode="auto">
              <a:xfrm>
                <a:off x="1501" y="1933"/>
                <a:ext cx="36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CL" sz="2000" b="1" u="none" dirty="0">
                    <a:solidFill>
                      <a:srgbClr val="669900"/>
                    </a:solidFill>
                  </a:rPr>
                  <a:t>–</a:t>
                </a:r>
                <a:r>
                  <a:rPr lang="es-ES" altLang="es-CL" sz="2000" u="none" dirty="0">
                    <a:solidFill>
                      <a:srgbClr val="669900"/>
                    </a:solidFill>
                  </a:rPr>
                  <a:t>∞</a:t>
                </a:r>
                <a:endParaRPr lang="es-CL" altLang="es-CL" sz="2000" u="none" dirty="0">
                  <a:solidFill>
                    <a:srgbClr val="006699"/>
                  </a:solidFill>
                </a:endParaRPr>
              </a:p>
            </p:txBody>
          </p:sp>
          <p:sp>
            <p:nvSpPr>
              <p:cNvPr id="58" name="Rectangle 14"/>
              <p:cNvSpPr>
                <a:spLocks noChangeArrowheads="1"/>
              </p:cNvSpPr>
              <p:nvPr/>
            </p:nvSpPr>
            <p:spPr bwMode="auto">
              <a:xfrm>
                <a:off x="2859" y="2148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s-CL" altLang="es-CL" sz="2000" b="1" u="none">
                    <a:solidFill>
                      <a:srgbClr val="669900"/>
                    </a:solidFill>
                  </a:rPr>
                  <a:t>IR</a:t>
                </a:r>
                <a:endParaRPr lang="es-ES" altLang="es-CL" sz="2000" b="1" u="none">
                  <a:solidFill>
                    <a:srgbClr val="669900"/>
                  </a:solidFill>
                </a:endParaRPr>
              </a:p>
            </p:txBody>
          </p:sp>
        </p:grpSp>
        <p:sp>
          <p:nvSpPr>
            <p:cNvPr id="52" name="Rectangle 8"/>
            <p:cNvSpPr>
              <a:spLocks noChangeArrowheads="1"/>
            </p:cNvSpPr>
            <p:nvPr/>
          </p:nvSpPr>
          <p:spPr bwMode="auto">
            <a:xfrm>
              <a:off x="3272468" y="2876856"/>
              <a:ext cx="1878012" cy="288000"/>
            </a:xfrm>
            <a:prstGeom prst="rect">
              <a:avLst/>
            </a:prstGeom>
            <a:gradFill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CL" altLang="es-CL" sz="2000" u="none"/>
            </a:p>
          </p:txBody>
        </p:sp>
      </p:grpSp>
    </p:spTree>
    <p:extLst>
      <p:ext uri="{BB962C8B-B14F-4D97-AF65-F5344CB8AC3E}">
        <p14:creationId xmlns:p14="http://schemas.microsoft.com/office/powerpoint/2010/main" val="321738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9" grpId="0"/>
      <p:bldP spid="40" grpId="0"/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Inecuaciones lineales 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1097280" y="1737360"/>
            <a:ext cx="86439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s-ES" altLang="es-CL" sz="2000" u="none">
                <a:cs typeface="Arial" panose="020B0604020202020204" pitchFamily="34" charset="0"/>
              </a:rPr>
              <a:t>Corresponde a una desigualdad condicionada, es decir, se busca el conjunto de valores que al reemplazarlos en la variable, cumpla con la desigualdad. 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1097280" y="2837498"/>
            <a:ext cx="1655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547E00"/>
                </a:solidFill>
                <a:cs typeface="Arial" panose="020B0604020202020204" pitchFamily="34" charset="0"/>
              </a:rPr>
              <a:t>Ejemplos:</a:t>
            </a:r>
            <a:endParaRPr lang="es-ES" altLang="es-CL" sz="2000" b="1" u="none">
              <a:solidFill>
                <a:srgbClr val="547E00"/>
              </a:solidFill>
              <a:cs typeface="Arial" panose="020B0604020202020204" pitchFamily="34" charset="0"/>
            </a:endParaRPr>
          </a:p>
        </p:txBody>
      </p:sp>
      <p:sp>
        <p:nvSpPr>
          <p:cNvPr id="61" name="Text Box 153"/>
          <p:cNvSpPr txBox="1">
            <a:spLocks noChangeArrowheads="1"/>
          </p:cNvSpPr>
          <p:nvPr/>
        </p:nvSpPr>
        <p:spPr bwMode="auto">
          <a:xfrm>
            <a:off x="1454467" y="3391535"/>
            <a:ext cx="606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>
                <a:cs typeface="Arial" panose="020B0604020202020204" pitchFamily="34" charset="0"/>
              </a:rPr>
              <a:t>1)</a:t>
            </a:r>
            <a:endParaRPr lang="es-ES" altLang="es-CL" sz="2000" u="none">
              <a:cs typeface="Arial" panose="020B0604020202020204" pitchFamily="34" charset="0"/>
            </a:endParaRPr>
          </a:p>
        </p:txBody>
      </p:sp>
      <p:grpSp>
        <p:nvGrpSpPr>
          <p:cNvPr id="65" name="Group 162"/>
          <p:cNvGrpSpPr>
            <a:grpSpLocks/>
          </p:cNvGrpSpPr>
          <p:nvPr/>
        </p:nvGrpSpPr>
        <p:grpSpPr bwMode="auto">
          <a:xfrm>
            <a:off x="3207067" y="3289935"/>
            <a:ext cx="1190625" cy="719138"/>
            <a:chOff x="1247" y="1656"/>
            <a:chExt cx="750" cy="453"/>
          </a:xfrm>
        </p:grpSpPr>
        <p:sp>
          <p:nvSpPr>
            <p:cNvPr id="66" name="Text Box 146"/>
            <p:cNvSpPr txBox="1">
              <a:spLocks noChangeArrowheads="1"/>
            </p:cNvSpPr>
            <p:nvPr/>
          </p:nvSpPr>
          <p:spPr bwMode="auto">
            <a:xfrm>
              <a:off x="1464" y="1656"/>
              <a:ext cx="48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   7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67" name="Line 148"/>
            <p:cNvSpPr>
              <a:spLocks noChangeShapeType="1"/>
            </p:cNvSpPr>
            <p:nvPr/>
          </p:nvSpPr>
          <p:spPr bwMode="auto">
            <a:xfrm>
              <a:off x="1409" y="1864"/>
              <a:ext cx="522" cy="0"/>
            </a:xfrm>
            <a:prstGeom prst="line">
              <a:avLst/>
            </a:prstGeom>
            <a:noFill/>
            <a:ln w="9525">
              <a:solidFill>
                <a:srgbClr val="4B5D5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8" name="Group 157"/>
            <p:cNvGrpSpPr>
              <a:grpSpLocks/>
            </p:cNvGrpSpPr>
            <p:nvPr/>
          </p:nvGrpSpPr>
          <p:grpSpPr bwMode="auto">
            <a:xfrm>
              <a:off x="1247" y="1857"/>
              <a:ext cx="750" cy="252"/>
              <a:chOff x="1247" y="1933"/>
              <a:chExt cx="750" cy="252"/>
            </a:xfrm>
          </p:grpSpPr>
          <p:sp>
            <p:nvSpPr>
              <p:cNvPr id="69" name="Text Box 147"/>
              <p:cNvSpPr txBox="1">
                <a:spLocks noChangeArrowheads="1"/>
              </p:cNvSpPr>
              <p:nvPr/>
            </p:nvSpPr>
            <p:spPr bwMode="auto">
              <a:xfrm>
                <a:off x="1247" y="1933"/>
                <a:ext cx="75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   √5 </a:t>
                </a:r>
                <a:r>
                  <a:rPr lang="es-ES" altLang="es-CL" sz="2000" u="none">
                    <a:cs typeface="Arial" panose="020B0604020202020204" pitchFamily="34" charset="0"/>
                  </a:rPr>
                  <a:t>– </a:t>
                </a:r>
                <a:r>
                  <a:rPr lang="es-MX" altLang="es-CL" sz="2000" u="none">
                    <a:cs typeface="Arial" panose="020B0604020202020204" pitchFamily="34" charset="0"/>
                  </a:rPr>
                  <a:t>x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70" name="Line 155"/>
              <p:cNvSpPr>
                <a:spLocks noChangeShapeType="1"/>
              </p:cNvSpPr>
              <p:nvPr/>
            </p:nvSpPr>
            <p:spPr bwMode="auto">
              <a:xfrm>
                <a:off x="1509" y="1975"/>
                <a:ext cx="386" cy="0"/>
              </a:xfrm>
              <a:prstGeom prst="line">
                <a:avLst/>
              </a:prstGeom>
              <a:noFill/>
              <a:ln w="9525">
                <a:solidFill>
                  <a:srgbClr val="4B5D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1" name="Text Box 163"/>
          <p:cNvSpPr txBox="1">
            <a:spLocks noChangeArrowheads="1"/>
          </p:cNvSpPr>
          <p:nvPr/>
        </p:nvSpPr>
        <p:spPr bwMode="auto">
          <a:xfrm>
            <a:off x="1770380" y="3408998"/>
            <a:ext cx="637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cs typeface="Arial" panose="020B0604020202020204" pitchFamily="34" charset="0"/>
              </a:rPr>
              <a:t>La expresión                representa un número real si:</a:t>
            </a:r>
            <a:endParaRPr lang="es-ES" altLang="es-CL" sz="2000" u="none">
              <a:cs typeface="Arial" panose="020B0604020202020204" pitchFamily="34" charset="0"/>
            </a:endParaRPr>
          </a:p>
        </p:txBody>
      </p:sp>
      <p:sp>
        <p:nvSpPr>
          <p:cNvPr id="72" name="Rectangle 164"/>
          <p:cNvSpPr>
            <a:spLocks noChangeArrowheads="1"/>
          </p:cNvSpPr>
          <p:nvPr/>
        </p:nvSpPr>
        <p:spPr bwMode="auto">
          <a:xfrm>
            <a:off x="1811655" y="4031298"/>
            <a:ext cx="1171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cs typeface="Arial" panose="020B0604020202020204" pitchFamily="34" charset="0"/>
              </a:rPr>
              <a:t>5 </a:t>
            </a:r>
            <a:r>
              <a:rPr lang="es-ES" altLang="es-CL" sz="2000" u="none">
                <a:cs typeface="Arial" panose="020B0604020202020204" pitchFamily="34" charset="0"/>
              </a:rPr>
              <a:t>–</a:t>
            </a:r>
            <a:r>
              <a:rPr lang="es-MX" altLang="es-CL" sz="2000" u="none">
                <a:cs typeface="Arial" panose="020B0604020202020204" pitchFamily="34" charset="0"/>
              </a:rPr>
              <a:t> x &gt; 0</a:t>
            </a:r>
            <a:endParaRPr lang="es-ES" altLang="es-CL" sz="2000" u="none">
              <a:cs typeface="Arial" panose="020B0604020202020204" pitchFamily="34" charset="0"/>
            </a:endParaRPr>
          </a:p>
        </p:txBody>
      </p:sp>
      <p:sp>
        <p:nvSpPr>
          <p:cNvPr id="73" name="Rectangle 165"/>
          <p:cNvSpPr>
            <a:spLocks noChangeArrowheads="1"/>
          </p:cNvSpPr>
          <p:nvPr/>
        </p:nvSpPr>
        <p:spPr bwMode="auto">
          <a:xfrm>
            <a:off x="2152967" y="4415473"/>
            <a:ext cx="887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cs typeface="Arial" panose="020B0604020202020204" pitchFamily="34" charset="0"/>
              </a:rPr>
              <a:t>5  &gt; x </a:t>
            </a:r>
            <a:endParaRPr lang="es-ES" altLang="es-CL" sz="2000" u="none">
              <a:cs typeface="Arial" panose="020B0604020202020204" pitchFamily="34" charset="0"/>
            </a:endParaRPr>
          </a:p>
        </p:txBody>
      </p:sp>
      <p:sp>
        <p:nvSpPr>
          <p:cNvPr id="74" name="Rectangle 180"/>
          <p:cNvSpPr>
            <a:spLocks noChangeArrowheads="1"/>
          </p:cNvSpPr>
          <p:nvPr/>
        </p:nvSpPr>
        <p:spPr bwMode="auto">
          <a:xfrm>
            <a:off x="1740217" y="4894898"/>
            <a:ext cx="4552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b="1" u="none" dirty="0">
                <a:solidFill>
                  <a:srgbClr val="547E00"/>
                </a:solidFill>
                <a:cs typeface="Arial" panose="020B0604020202020204" pitchFamily="34" charset="0"/>
              </a:rPr>
              <a:t>x</a:t>
            </a:r>
            <a:r>
              <a:rPr lang="es-ES" altLang="es-CL" sz="2000" u="none" dirty="0">
                <a:cs typeface="Arial" panose="020B0604020202020204" pitchFamily="34" charset="0"/>
              </a:rPr>
              <a:t> es un número real menor que 5,</a:t>
            </a:r>
          </a:p>
        </p:txBody>
      </p:sp>
      <p:grpSp>
        <p:nvGrpSpPr>
          <p:cNvPr id="75" name="Group 209"/>
          <p:cNvGrpSpPr>
            <a:grpSpLocks/>
          </p:cNvGrpSpPr>
          <p:nvPr/>
        </p:nvGrpSpPr>
        <p:grpSpPr bwMode="auto">
          <a:xfrm>
            <a:off x="4016692" y="5650759"/>
            <a:ext cx="3744913" cy="765175"/>
            <a:chOff x="1927" y="3203"/>
            <a:chExt cx="2359" cy="482"/>
          </a:xfrm>
        </p:grpSpPr>
        <p:sp>
          <p:nvSpPr>
            <p:cNvPr id="76" name="Rectangle 196"/>
            <p:cNvSpPr>
              <a:spLocks noChangeArrowheads="1"/>
            </p:cNvSpPr>
            <p:nvPr/>
          </p:nvSpPr>
          <p:spPr bwMode="auto">
            <a:xfrm>
              <a:off x="2156" y="3203"/>
              <a:ext cx="1183" cy="185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CL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77" name="Text Box 197"/>
            <p:cNvSpPr txBox="1">
              <a:spLocks noChangeArrowheads="1"/>
            </p:cNvSpPr>
            <p:nvPr/>
          </p:nvSpPr>
          <p:spPr bwMode="auto">
            <a:xfrm>
              <a:off x="3244" y="3433"/>
              <a:ext cx="2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CL" sz="2000" b="1" u="none">
                  <a:solidFill>
                    <a:srgbClr val="547E00"/>
                  </a:solidFill>
                  <a:cs typeface="Arial" panose="020B0604020202020204" pitchFamily="34" charset="0"/>
                </a:rPr>
                <a:t>5</a:t>
              </a:r>
              <a:endParaRPr lang="es-ES" altLang="es-CL" sz="2000" b="1" u="none">
                <a:solidFill>
                  <a:srgbClr val="547E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8" name="Text Box 198"/>
            <p:cNvSpPr txBox="1">
              <a:spLocks noChangeArrowheads="1"/>
            </p:cNvSpPr>
            <p:nvPr/>
          </p:nvSpPr>
          <p:spPr bwMode="auto">
            <a:xfrm>
              <a:off x="1927" y="3266"/>
              <a:ext cx="36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CL" sz="2000" u="none" dirty="0">
                  <a:cs typeface="Arial" panose="020B0604020202020204" pitchFamily="34" charset="0"/>
                </a:rPr>
                <a:t>-∞</a:t>
              </a:r>
            </a:p>
          </p:txBody>
        </p:sp>
        <p:sp>
          <p:nvSpPr>
            <p:cNvPr id="79" name="Text Box 199"/>
            <p:cNvSpPr txBox="1">
              <a:spLocks noChangeArrowheads="1"/>
            </p:cNvSpPr>
            <p:nvPr/>
          </p:nvSpPr>
          <p:spPr bwMode="auto">
            <a:xfrm>
              <a:off x="3922" y="3266"/>
              <a:ext cx="36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altLang="es-CL" sz="2000" u="none">
                  <a:cs typeface="Arial" panose="020B0604020202020204" pitchFamily="34" charset="0"/>
                </a:rPr>
                <a:t>+∞</a:t>
              </a:r>
            </a:p>
          </p:txBody>
        </p:sp>
        <p:sp>
          <p:nvSpPr>
            <p:cNvPr id="80" name="Line 200"/>
            <p:cNvSpPr>
              <a:spLocks noChangeShapeType="1"/>
            </p:cNvSpPr>
            <p:nvPr/>
          </p:nvSpPr>
          <p:spPr bwMode="auto">
            <a:xfrm>
              <a:off x="2291" y="3203"/>
              <a:ext cx="1046" cy="0"/>
            </a:xfrm>
            <a:prstGeom prst="line">
              <a:avLst/>
            </a:prstGeom>
            <a:noFill/>
            <a:ln w="9525">
              <a:solidFill>
                <a:srgbClr val="547E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Line 201"/>
            <p:cNvSpPr>
              <a:spLocks noChangeShapeType="1"/>
            </p:cNvSpPr>
            <p:nvPr/>
          </p:nvSpPr>
          <p:spPr bwMode="auto">
            <a:xfrm>
              <a:off x="2200" y="3388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Oval 202"/>
            <p:cNvSpPr>
              <a:spLocks noChangeArrowheads="1"/>
            </p:cNvSpPr>
            <p:nvPr/>
          </p:nvSpPr>
          <p:spPr bwMode="auto">
            <a:xfrm>
              <a:off x="3293" y="3351"/>
              <a:ext cx="75" cy="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CL" altLang="es-CL" sz="2000" u="none">
                <a:cs typeface="Arial" panose="020B0604020202020204" pitchFamily="34" charset="0"/>
              </a:endParaRPr>
            </a:p>
          </p:txBody>
        </p:sp>
      </p:grpSp>
      <p:sp>
        <p:nvSpPr>
          <p:cNvPr id="83" name="Rectangle 203"/>
          <p:cNvSpPr>
            <a:spLocks noChangeArrowheads="1"/>
          </p:cNvSpPr>
          <p:nvPr/>
        </p:nvSpPr>
        <p:spPr bwMode="auto">
          <a:xfrm>
            <a:off x="5812155" y="4894898"/>
            <a:ext cx="2452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>
                <a:cs typeface="Arial" panose="020B0604020202020204" pitchFamily="34" charset="0"/>
              </a:rPr>
              <a:t>o bien,   </a:t>
            </a:r>
            <a:r>
              <a:rPr lang="es-ES" altLang="es-CL" sz="2000" b="1" u="none">
                <a:solidFill>
                  <a:srgbClr val="547E00"/>
                </a:solidFill>
                <a:cs typeface="Arial" panose="020B0604020202020204" pitchFamily="34" charset="0"/>
              </a:rPr>
              <a:t>x</a:t>
            </a:r>
            <a:r>
              <a:rPr lang="es-ES" altLang="es-CL" sz="2000" u="none">
                <a:cs typeface="Arial" panose="020B0604020202020204" pitchFamily="34" charset="0"/>
              </a:rPr>
              <a:t> </a:t>
            </a:r>
            <a:r>
              <a:rPr lang="ru-RU" altLang="es-CL" sz="2000" u="none">
                <a:cs typeface="Arial" panose="020B0604020202020204" pitchFamily="34" charset="0"/>
              </a:rPr>
              <a:t>Є</a:t>
            </a:r>
            <a:r>
              <a:rPr lang="es-MX" altLang="es-CL" sz="2000" u="none">
                <a:cs typeface="Arial" panose="020B0604020202020204" pitchFamily="34" charset="0"/>
              </a:rPr>
              <a:t> </a:t>
            </a:r>
            <a:r>
              <a:rPr lang="en-US" altLang="es-CL" sz="2000" u="none">
                <a:cs typeface="Arial" panose="020B0604020202020204" pitchFamily="34" charset="0"/>
              </a:rPr>
              <a:t>] -</a:t>
            </a:r>
            <a:r>
              <a:rPr lang="es-CL" altLang="es-CL" sz="2000" u="none">
                <a:cs typeface="Arial" panose="020B0604020202020204" pitchFamily="34" charset="0"/>
              </a:rPr>
              <a:t>∞, 5 </a:t>
            </a:r>
            <a:r>
              <a:rPr lang="en-US" altLang="es-CL" sz="2000" u="none">
                <a:cs typeface="Arial" panose="020B0604020202020204" pitchFamily="34" charset="0"/>
              </a:rPr>
              <a:t>[</a:t>
            </a:r>
          </a:p>
        </p:txBody>
      </p:sp>
      <p:sp>
        <p:nvSpPr>
          <p:cNvPr id="84" name="Rectangle 204"/>
          <p:cNvSpPr>
            <a:spLocks noChangeArrowheads="1"/>
          </p:cNvSpPr>
          <p:nvPr/>
        </p:nvSpPr>
        <p:spPr bwMode="auto">
          <a:xfrm>
            <a:off x="1740217" y="5301298"/>
            <a:ext cx="1792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CL" sz="2000" u="none" dirty="0">
                <a:cs typeface="Arial" panose="020B0604020202020204" pitchFamily="34" charset="0"/>
              </a:rPr>
              <a:t>Gráficamente:</a:t>
            </a:r>
            <a:endParaRPr lang="en-US" altLang="es-CL" sz="2000" u="none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00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71" grpId="0"/>
      <p:bldP spid="72" grpId="0"/>
      <p:bldP spid="73" grpId="0"/>
      <p:bldP spid="74" grpId="0"/>
      <p:bldP spid="83" grpId="0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Inecuaciones lineales </a:t>
            </a:r>
          </a:p>
        </p:txBody>
      </p:sp>
      <p:grpSp>
        <p:nvGrpSpPr>
          <p:cNvPr id="27" name="54 Grupo"/>
          <p:cNvGrpSpPr>
            <a:grpSpLocks/>
          </p:cNvGrpSpPr>
          <p:nvPr/>
        </p:nvGrpSpPr>
        <p:grpSpPr bwMode="auto">
          <a:xfrm>
            <a:off x="1973580" y="1737360"/>
            <a:ext cx="2354262" cy="689010"/>
            <a:chOff x="1877042" y="1265888"/>
            <a:chExt cx="2353624" cy="689070"/>
          </a:xfrm>
        </p:grpSpPr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3145455" y="1265888"/>
              <a:ext cx="711200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x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3144831" y="1553226"/>
              <a:ext cx="498475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2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1877042" y="1265888"/>
              <a:ext cx="966798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6x </a:t>
              </a:r>
              <a:r>
                <a:rPr lang="es-ES" altLang="es-CL" sz="2000" u="none">
                  <a:cs typeface="Arial" panose="020B0604020202020204" pitchFamily="34" charset="0"/>
                </a:rPr>
                <a:t>–</a:t>
              </a:r>
              <a:r>
                <a:rPr lang="es-MX" altLang="es-CL" sz="2000" u="none">
                  <a:cs typeface="Arial" panose="020B0604020202020204" pitchFamily="34" charset="0"/>
                </a:rPr>
                <a:t> 2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984947" y="1554813"/>
              <a:ext cx="688975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   5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>
              <a:off x="1939285" y="1589738"/>
              <a:ext cx="72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2736166" y="1390022"/>
              <a:ext cx="325642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CL" altLang="es-CL" sz="2000" u="none">
                  <a:cs typeface="Arial" panose="020B0604020202020204" pitchFamily="34" charset="0"/>
                </a:rPr>
                <a:t>≥</a:t>
              </a: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3176888" y="1582109"/>
              <a:ext cx="27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3654403" y="1352561"/>
              <a:ext cx="576263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1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3438503" y="1376374"/>
              <a:ext cx="576263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altLang="es-CL" sz="2000" u="none">
                  <a:cs typeface="Arial" panose="020B0604020202020204" pitchFamily="34" charset="0"/>
                </a:rPr>
                <a:t>–</a:t>
              </a:r>
            </a:p>
          </p:txBody>
        </p:sp>
      </p:grpSp>
      <p:sp>
        <p:nvSpPr>
          <p:cNvPr id="37" name="Rectangle 15"/>
          <p:cNvSpPr>
            <a:spLocks noChangeArrowheads="1"/>
          </p:cNvSpPr>
          <p:nvPr/>
        </p:nvSpPr>
        <p:spPr bwMode="auto">
          <a:xfrm>
            <a:off x="6751955" y="1800830"/>
            <a:ext cx="2650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>
                <a:cs typeface="Arial" panose="020B0604020202020204" pitchFamily="34" charset="0"/>
              </a:rPr>
              <a:t>(Multiplicando por 10)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1168717" y="1786572"/>
            <a:ext cx="606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>
                <a:cs typeface="Arial" panose="020B0604020202020204" pitchFamily="34" charset="0"/>
              </a:rPr>
              <a:t>2)</a:t>
            </a:r>
            <a:endParaRPr lang="es-ES" altLang="es-CL" sz="2000" u="none">
              <a:cs typeface="Arial" panose="020B0604020202020204" pitchFamily="34" charset="0"/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1778011" y="3017479"/>
            <a:ext cx="25193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cs typeface="Arial" panose="020B0604020202020204" pitchFamily="34" charset="0"/>
              </a:rPr>
              <a:t>2(6x – 2) ≥ 5x </a:t>
            </a:r>
            <a:r>
              <a:rPr lang="es-ES" altLang="es-CL" sz="2000" u="none" dirty="0">
                <a:cs typeface="Arial" panose="020B0604020202020204" pitchFamily="34" charset="0"/>
              </a:rPr>
              <a:t>–</a:t>
            </a:r>
            <a:r>
              <a:rPr lang="es-MX" altLang="es-CL" sz="2000" u="none" dirty="0">
                <a:cs typeface="Arial" panose="020B0604020202020204" pitchFamily="34" charset="0"/>
              </a:rPr>
              <a:t> 10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956471" y="3417589"/>
            <a:ext cx="25193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 dirty="0">
                <a:cs typeface="Arial" panose="020B0604020202020204" pitchFamily="34" charset="0"/>
              </a:rPr>
              <a:t>12x – 4 ≥ 5x </a:t>
            </a:r>
            <a:r>
              <a:rPr lang="es-ES" altLang="es-CL" sz="2000" u="none" dirty="0">
                <a:cs typeface="Arial" panose="020B0604020202020204" pitchFamily="34" charset="0"/>
              </a:rPr>
              <a:t>–</a:t>
            </a:r>
            <a:r>
              <a:rPr lang="es-MX" altLang="es-CL" sz="2000" u="none" dirty="0">
                <a:cs typeface="Arial" panose="020B0604020202020204" pitchFamily="34" charset="0"/>
              </a:rPr>
              <a:t> 10</a:t>
            </a:r>
          </a:p>
        </p:txBody>
      </p:sp>
      <p:sp>
        <p:nvSpPr>
          <p:cNvPr id="41" name="Rectangle 30"/>
          <p:cNvSpPr>
            <a:spLocks noChangeArrowheads="1"/>
          </p:cNvSpPr>
          <p:nvPr/>
        </p:nvSpPr>
        <p:spPr bwMode="auto">
          <a:xfrm>
            <a:off x="6777355" y="2637442"/>
            <a:ext cx="18822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>
                <a:cs typeface="Arial" panose="020B0604020202020204" pitchFamily="34" charset="0"/>
              </a:rPr>
              <a:t>(Simplificando)</a:t>
            </a:r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6812280" y="3362930"/>
            <a:ext cx="19527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L" sz="2000" u="none">
                <a:cs typeface="Arial" panose="020B0604020202020204" pitchFamily="34" charset="0"/>
              </a:rPr>
              <a:t>(Desarrollando)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1879918" y="3822074"/>
            <a:ext cx="25193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cs typeface="Arial" panose="020B0604020202020204" pitchFamily="34" charset="0"/>
              </a:rPr>
              <a:t>12x – 5x ≥ 4 </a:t>
            </a:r>
            <a:r>
              <a:rPr lang="es-ES" altLang="es-CL" sz="2000" u="none">
                <a:cs typeface="Arial" panose="020B0604020202020204" pitchFamily="34" charset="0"/>
              </a:rPr>
              <a:t>–</a:t>
            </a:r>
            <a:r>
              <a:rPr lang="es-MX" altLang="es-CL" sz="2000" u="none">
                <a:cs typeface="Arial" panose="020B0604020202020204" pitchFamily="34" charset="0"/>
              </a:rPr>
              <a:t> 10</a:t>
            </a:r>
          </a:p>
        </p:txBody>
      </p:sp>
      <p:sp>
        <p:nvSpPr>
          <p:cNvPr id="44" name="Text Box 37"/>
          <p:cNvSpPr txBox="1">
            <a:spLocks noChangeArrowheads="1"/>
          </p:cNvSpPr>
          <p:nvPr/>
        </p:nvSpPr>
        <p:spPr bwMode="auto">
          <a:xfrm>
            <a:off x="2582441" y="4226559"/>
            <a:ext cx="1152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>
                <a:cs typeface="Arial" panose="020B0604020202020204" pitchFamily="34" charset="0"/>
              </a:rPr>
              <a:t>7x ≥ </a:t>
            </a:r>
            <a:r>
              <a:rPr lang="es-ES" altLang="es-CL" sz="2000" u="none">
                <a:cs typeface="Arial" panose="020B0604020202020204" pitchFamily="34" charset="0"/>
              </a:rPr>
              <a:t>– </a:t>
            </a:r>
            <a:r>
              <a:rPr lang="es-MX" altLang="es-CL" sz="2000" u="none">
                <a:cs typeface="Arial" panose="020B0604020202020204" pitchFamily="34" charset="0"/>
              </a:rPr>
              <a:t>6</a:t>
            </a:r>
          </a:p>
        </p:txBody>
      </p:sp>
      <p:grpSp>
        <p:nvGrpSpPr>
          <p:cNvPr id="45" name="55 Grupo"/>
          <p:cNvGrpSpPr>
            <a:grpSpLocks/>
          </p:cNvGrpSpPr>
          <p:nvPr/>
        </p:nvGrpSpPr>
        <p:grpSpPr bwMode="auto">
          <a:xfrm>
            <a:off x="1545749" y="2332153"/>
            <a:ext cx="3389312" cy="689011"/>
            <a:chOff x="1396919" y="2058030"/>
            <a:chExt cx="3389632" cy="689070"/>
          </a:xfrm>
        </p:grpSpPr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2689452" y="2192328"/>
              <a:ext cx="325761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CL" altLang="es-CL" sz="2000" u="none">
                  <a:cs typeface="Arial" panose="020B0604020202020204" pitchFamily="34" charset="0"/>
                </a:rPr>
                <a:t>≥</a:t>
              </a:r>
            </a:p>
          </p:txBody>
        </p:sp>
        <p:grpSp>
          <p:nvGrpSpPr>
            <p:cNvPr id="47" name="Group 95"/>
            <p:cNvGrpSpPr>
              <a:grpSpLocks/>
            </p:cNvGrpSpPr>
            <p:nvPr/>
          </p:nvGrpSpPr>
          <p:grpSpPr bwMode="auto">
            <a:xfrm>
              <a:off x="2924410" y="2095493"/>
              <a:ext cx="1862141" cy="646113"/>
              <a:chOff x="2048" y="995"/>
              <a:chExt cx="1173" cy="407"/>
            </a:xfrm>
          </p:grpSpPr>
          <p:grpSp>
            <p:nvGrpSpPr>
              <p:cNvPr id="53" name="Group 94"/>
              <p:cNvGrpSpPr>
                <a:grpSpLocks/>
              </p:cNvGrpSpPr>
              <p:nvPr/>
            </p:nvGrpSpPr>
            <p:grpSpPr bwMode="auto">
              <a:xfrm>
                <a:off x="2048" y="995"/>
                <a:ext cx="941" cy="407"/>
                <a:chOff x="2048" y="995"/>
                <a:chExt cx="941" cy="407"/>
              </a:xfrm>
            </p:grpSpPr>
            <p:sp>
              <p:nvSpPr>
                <p:cNvPr id="5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450" y="995"/>
                  <a:ext cx="44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CL" sz="2000" u="none">
                      <a:cs typeface="Arial" panose="020B0604020202020204" pitchFamily="34" charset="0"/>
                    </a:rPr>
                    <a:t>x</a:t>
                  </a:r>
                  <a:endParaRPr lang="es-ES" altLang="es-CL" sz="2000" u="none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455" y="1150"/>
                  <a:ext cx="31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CL" sz="2000" u="none">
                      <a:cs typeface="Arial" panose="020B0604020202020204" pitchFamily="34" charset="0"/>
                    </a:rPr>
                    <a:t>2</a:t>
                  </a:r>
                  <a:endParaRPr lang="es-ES" altLang="es-CL" sz="2000" u="none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7" name="Line 23"/>
                <p:cNvSpPr>
                  <a:spLocks noChangeShapeType="1"/>
                </p:cNvSpPr>
                <p:nvPr/>
              </p:nvSpPr>
              <p:spPr bwMode="auto">
                <a:xfrm>
                  <a:off x="2459" y="1194"/>
                  <a:ext cx="1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CL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626" y="1056"/>
                  <a:ext cx="363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es-CL" altLang="es-CL" sz="2000" u="none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048" y="1067"/>
                  <a:ext cx="4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s-MX" altLang="es-CL" sz="2000" u="none">
                      <a:cs typeface="Arial" panose="020B0604020202020204" pitchFamily="34" charset="0"/>
                    </a:rPr>
                    <a:t>10 </a:t>
                  </a:r>
                  <a:r>
                    <a:rPr lang="es-ES" altLang="es-CL" sz="2000" u="none">
                      <a:cs typeface="Arial" panose="020B0604020202020204" pitchFamily="34" charset="0"/>
                    </a:rPr>
                    <a:t>∙</a:t>
                  </a:r>
                </a:p>
              </p:txBody>
            </p:sp>
          </p:grpSp>
          <p:sp>
            <p:nvSpPr>
              <p:cNvPr id="54" name="Text Box 24"/>
              <p:cNvSpPr txBox="1">
                <a:spLocks noChangeArrowheads="1"/>
              </p:cNvSpPr>
              <p:nvPr/>
            </p:nvSpPr>
            <p:spPr bwMode="auto">
              <a:xfrm>
                <a:off x="2681" y="1061"/>
                <a:ext cx="54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" altLang="es-CL" sz="2000" u="none" dirty="0">
                    <a:cs typeface="Arial" panose="020B0604020202020204" pitchFamily="34" charset="0"/>
                  </a:rPr>
                  <a:t>– </a:t>
                </a:r>
                <a:r>
                  <a:rPr lang="es-MX" altLang="es-CL" sz="2000" u="none" dirty="0">
                    <a:cs typeface="Arial" panose="020B0604020202020204" pitchFamily="34" charset="0"/>
                  </a:rPr>
                  <a:t>10</a:t>
                </a:r>
                <a:endParaRPr lang="es-ES" altLang="es-CL" sz="2000" u="none" dirty="0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8" name="Text Box 26"/>
            <p:cNvSpPr txBox="1">
              <a:spLocks noChangeArrowheads="1"/>
            </p:cNvSpPr>
            <p:nvPr/>
          </p:nvSpPr>
          <p:spPr bwMode="auto">
            <a:xfrm>
              <a:off x="1396919" y="2202128"/>
              <a:ext cx="688975" cy="400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10 </a:t>
              </a:r>
              <a:r>
                <a:rPr lang="es-ES" altLang="es-CL" sz="2000" u="none">
                  <a:cs typeface="Arial" panose="020B0604020202020204" pitchFamily="34" charset="0"/>
                </a:rPr>
                <a:t>∙</a:t>
              </a:r>
            </a:p>
          </p:txBody>
        </p:sp>
        <p:grpSp>
          <p:nvGrpSpPr>
            <p:cNvPr id="49" name="48 Grupo"/>
            <p:cNvGrpSpPr>
              <a:grpSpLocks/>
            </p:cNvGrpSpPr>
            <p:nvPr/>
          </p:nvGrpSpPr>
          <p:grpSpPr bwMode="auto">
            <a:xfrm>
              <a:off x="1915146" y="2058030"/>
              <a:ext cx="966798" cy="689070"/>
              <a:chOff x="1928794" y="2071678"/>
              <a:chExt cx="966798" cy="689070"/>
            </a:xfrm>
          </p:grpSpPr>
          <p:sp>
            <p:nvSpPr>
              <p:cNvPr id="50" name="Text Box 8"/>
              <p:cNvSpPr txBox="1">
                <a:spLocks noChangeArrowheads="1"/>
              </p:cNvSpPr>
              <p:nvPr/>
            </p:nvSpPr>
            <p:spPr bwMode="auto">
              <a:xfrm>
                <a:off x="1928794" y="2071678"/>
                <a:ext cx="966798" cy="400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6x </a:t>
                </a:r>
                <a:r>
                  <a:rPr lang="es-ES" altLang="es-CL" sz="2000" u="none">
                    <a:cs typeface="Arial" panose="020B0604020202020204" pitchFamily="34" charset="0"/>
                  </a:rPr>
                  <a:t>–</a:t>
                </a:r>
                <a:r>
                  <a:rPr lang="es-MX" altLang="es-CL" sz="2000" u="none">
                    <a:cs typeface="Arial" panose="020B0604020202020204" pitchFamily="34" charset="0"/>
                  </a:rPr>
                  <a:t> 2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 Box 9"/>
              <p:cNvSpPr txBox="1">
                <a:spLocks noChangeArrowheads="1"/>
              </p:cNvSpPr>
              <p:nvPr/>
            </p:nvSpPr>
            <p:spPr bwMode="auto">
              <a:xfrm>
                <a:off x="2036699" y="2360603"/>
                <a:ext cx="688975" cy="400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   5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1991037" y="2395528"/>
                <a:ext cx="720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63" name="53 Grupo"/>
          <p:cNvGrpSpPr>
            <a:grpSpLocks/>
          </p:cNvGrpSpPr>
          <p:nvPr/>
        </p:nvGrpSpPr>
        <p:grpSpPr bwMode="auto">
          <a:xfrm>
            <a:off x="2695098" y="4549419"/>
            <a:ext cx="1668463" cy="701675"/>
            <a:chOff x="2576198" y="4466878"/>
            <a:chExt cx="1667842" cy="702045"/>
          </a:xfrm>
        </p:grpSpPr>
        <p:grpSp>
          <p:nvGrpSpPr>
            <p:cNvPr id="64" name="Group 33"/>
            <p:cNvGrpSpPr>
              <a:grpSpLocks/>
            </p:cNvGrpSpPr>
            <p:nvPr/>
          </p:nvGrpSpPr>
          <p:grpSpPr bwMode="auto">
            <a:xfrm>
              <a:off x="2576198" y="4597422"/>
              <a:ext cx="1182688" cy="571501"/>
              <a:chOff x="1701" y="3430"/>
              <a:chExt cx="745" cy="360"/>
            </a:xfrm>
          </p:grpSpPr>
          <p:sp>
            <p:nvSpPr>
              <p:cNvPr id="86" name="Text Box 34"/>
              <p:cNvSpPr txBox="1">
                <a:spLocks noChangeArrowheads="1"/>
              </p:cNvSpPr>
              <p:nvPr/>
            </p:nvSpPr>
            <p:spPr bwMode="auto">
              <a:xfrm>
                <a:off x="2080" y="3538"/>
                <a:ext cx="29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7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 Box 35"/>
              <p:cNvSpPr txBox="1">
                <a:spLocks noChangeArrowheads="1"/>
              </p:cNvSpPr>
              <p:nvPr/>
            </p:nvSpPr>
            <p:spPr bwMode="auto">
              <a:xfrm>
                <a:off x="1701" y="3430"/>
                <a:ext cx="74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x ≥ </a:t>
                </a:r>
              </a:p>
            </p:txBody>
          </p:sp>
          <p:sp>
            <p:nvSpPr>
              <p:cNvPr id="88" name="Line 36"/>
              <p:cNvSpPr>
                <a:spLocks noChangeShapeType="1"/>
              </p:cNvSpPr>
              <p:nvPr/>
            </p:nvSpPr>
            <p:spPr bwMode="auto">
              <a:xfrm>
                <a:off x="2056" y="355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5" name="Text Box 35"/>
            <p:cNvSpPr txBox="1">
              <a:spLocks noChangeArrowheads="1"/>
            </p:cNvSpPr>
            <p:nvPr/>
          </p:nvSpPr>
          <p:spPr bwMode="auto">
            <a:xfrm>
              <a:off x="3061352" y="4466878"/>
              <a:ext cx="1182688" cy="400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altLang="es-CL" sz="2000" u="none" dirty="0">
                  <a:cs typeface="Arial" panose="020B0604020202020204" pitchFamily="34" charset="0"/>
                </a:rPr>
                <a:t>– </a:t>
              </a:r>
              <a:r>
                <a:rPr lang="es-MX" altLang="es-CL" sz="2000" u="none" dirty="0">
                  <a:cs typeface="Arial" panose="020B0604020202020204" pitchFamily="34" charset="0"/>
                </a:rPr>
                <a:t>6</a:t>
              </a:r>
            </a:p>
          </p:txBody>
        </p:sp>
      </p:grpSp>
      <p:grpSp>
        <p:nvGrpSpPr>
          <p:cNvPr id="89" name="91 Grupo"/>
          <p:cNvGrpSpPr>
            <a:grpSpLocks/>
          </p:cNvGrpSpPr>
          <p:nvPr/>
        </p:nvGrpSpPr>
        <p:grpSpPr bwMode="auto">
          <a:xfrm>
            <a:off x="1948120" y="5018627"/>
            <a:ext cx="7113499" cy="661838"/>
            <a:chOff x="-2828287" y="1687513"/>
            <a:chExt cx="7112634" cy="661589"/>
          </a:xfrm>
        </p:grpSpPr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3556352" y="1730375"/>
              <a:ext cx="727995" cy="399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u="none">
                  <a:cs typeface="Arial" panose="020B0604020202020204" pitchFamily="34" charset="0"/>
                </a:rPr>
                <a:t> , +∞</a:t>
              </a: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1643042" y="1802772"/>
              <a:ext cx="1563058" cy="399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u="none">
                  <a:cs typeface="Arial" panose="020B0604020202020204" pitchFamily="34" charset="0"/>
                </a:rPr>
                <a:t>o bien,   </a:t>
              </a:r>
              <a:r>
                <a:rPr lang="es-ES" altLang="es-CL" sz="2000" b="1" u="none">
                  <a:solidFill>
                    <a:srgbClr val="669900"/>
                  </a:solidFill>
                  <a:cs typeface="Arial" panose="020B0604020202020204" pitchFamily="34" charset="0"/>
                </a:rPr>
                <a:t>x</a:t>
              </a:r>
              <a:r>
                <a:rPr lang="es-ES" altLang="es-CL" sz="2000" u="none">
                  <a:cs typeface="Arial" panose="020B0604020202020204" pitchFamily="34" charset="0"/>
                </a:rPr>
                <a:t> </a:t>
              </a:r>
              <a:r>
                <a:rPr lang="ru-RU" altLang="es-CL" sz="2000" u="none">
                  <a:cs typeface="Arial" panose="020B0604020202020204" pitchFamily="34" charset="0"/>
                </a:rPr>
                <a:t>Є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92" name="Text Box 10"/>
            <p:cNvSpPr txBox="1">
              <a:spLocks noChangeArrowheads="1"/>
            </p:cNvSpPr>
            <p:nvPr/>
          </p:nvSpPr>
          <p:spPr bwMode="auto">
            <a:xfrm>
              <a:off x="3353769" y="1949142"/>
              <a:ext cx="465138" cy="399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7</a:t>
              </a:r>
              <a:endParaRPr lang="es-ES" altLang="es-CL" sz="2000" u="none">
                <a:cs typeface="Arial" panose="020B0604020202020204" pitchFamily="34" charset="0"/>
              </a:endParaRPr>
            </a:p>
          </p:txBody>
        </p:sp>
        <p:sp>
          <p:nvSpPr>
            <p:cNvPr id="93" name="Text Box 11"/>
            <p:cNvSpPr txBox="1">
              <a:spLocks noChangeArrowheads="1"/>
            </p:cNvSpPr>
            <p:nvPr/>
          </p:nvSpPr>
          <p:spPr bwMode="auto">
            <a:xfrm>
              <a:off x="2731448" y="1687513"/>
              <a:ext cx="1182688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>
                  <a:cs typeface="Arial" panose="020B0604020202020204" pitchFamily="34" charset="0"/>
                </a:rPr>
                <a:t>       </a:t>
              </a:r>
              <a:r>
                <a:rPr lang="es-ES" altLang="es-CL" sz="2000" u="none">
                  <a:cs typeface="Arial" panose="020B0604020202020204" pitchFamily="34" charset="0"/>
                </a:rPr>
                <a:t>– </a:t>
              </a:r>
              <a:r>
                <a:rPr lang="es-MX" altLang="es-CL" sz="2000" u="none"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>
              <a:off x="3298560" y="1985963"/>
              <a:ext cx="36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5" name="Group 13"/>
            <p:cNvGrpSpPr>
              <a:grpSpLocks/>
            </p:cNvGrpSpPr>
            <p:nvPr/>
          </p:nvGrpSpPr>
          <p:grpSpPr bwMode="auto">
            <a:xfrm>
              <a:off x="-2828287" y="1714488"/>
              <a:ext cx="34" cy="600075"/>
              <a:chOff x="3813" y="3642"/>
              <a:chExt cx="34" cy="378"/>
            </a:xfrm>
          </p:grpSpPr>
          <p:sp>
            <p:nvSpPr>
              <p:cNvPr id="99" name="Line 15"/>
              <p:cNvSpPr>
                <a:spLocks noChangeShapeType="1"/>
              </p:cNvSpPr>
              <p:nvPr/>
            </p:nvSpPr>
            <p:spPr bwMode="auto">
              <a:xfrm>
                <a:off x="3813" y="3642"/>
                <a:ext cx="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Line 16"/>
              <p:cNvSpPr>
                <a:spLocks noChangeShapeType="1"/>
              </p:cNvSpPr>
              <p:nvPr/>
            </p:nvSpPr>
            <p:spPr bwMode="auto">
              <a:xfrm>
                <a:off x="3813" y="4020"/>
                <a:ext cx="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6" name="Group 17"/>
            <p:cNvGrpSpPr>
              <a:grpSpLocks/>
            </p:cNvGrpSpPr>
            <p:nvPr/>
          </p:nvGrpSpPr>
          <p:grpSpPr bwMode="auto">
            <a:xfrm>
              <a:off x="-1828538" y="1714488"/>
              <a:ext cx="34" cy="600075"/>
              <a:chOff x="3813" y="3642"/>
              <a:chExt cx="34" cy="378"/>
            </a:xfrm>
          </p:grpSpPr>
          <p:sp>
            <p:nvSpPr>
              <p:cNvPr id="97" name="Line 19"/>
              <p:cNvSpPr>
                <a:spLocks noChangeShapeType="1"/>
              </p:cNvSpPr>
              <p:nvPr/>
            </p:nvSpPr>
            <p:spPr bwMode="auto">
              <a:xfrm>
                <a:off x="3813" y="3642"/>
                <a:ext cx="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Line 20"/>
              <p:cNvSpPr>
                <a:spLocks noChangeShapeType="1"/>
              </p:cNvSpPr>
              <p:nvPr/>
            </p:nvSpPr>
            <p:spPr bwMode="auto">
              <a:xfrm>
                <a:off x="3813" y="4020"/>
                <a:ext cx="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01" name="Group 61"/>
          <p:cNvGrpSpPr>
            <a:grpSpLocks/>
          </p:cNvGrpSpPr>
          <p:nvPr/>
        </p:nvGrpSpPr>
        <p:grpSpPr bwMode="auto">
          <a:xfrm>
            <a:off x="3051760" y="5651638"/>
            <a:ext cx="3438622" cy="842762"/>
            <a:chOff x="1429" y="2251"/>
            <a:chExt cx="2359" cy="626"/>
          </a:xfrm>
        </p:grpSpPr>
        <p:grpSp>
          <p:nvGrpSpPr>
            <p:cNvPr id="102" name="Group 23"/>
            <p:cNvGrpSpPr>
              <a:grpSpLocks/>
            </p:cNvGrpSpPr>
            <p:nvPr/>
          </p:nvGrpSpPr>
          <p:grpSpPr bwMode="auto">
            <a:xfrm>
              <a:off x="1429" y="2251"/>
              <a:ext cx="2359" cy="527"/>
              <a:chOff x="1292" y="1525"/>
              <a:chExt cx="2359" cy="527"/>
            </a:xfrm>
          </p:grpSpPr>
          <p:sp>
            <p:nvSpPr>
              <p:cNvPr id="108" name="Rectangle 24"/>
              <p:cNvSpPr>
                <a:spLocks noChangeArrowheads="1"/>
              </p:cNvSpPr>
              <p:nvPr/>
            </p:nvSpPr>
            <p:spPr bwMode="auto">
              <a:xfrm>
                <a:off x="2064" y="1525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547E00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CL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109" name="Line 25"/>
              <p:cNvSpPr>
                <a:spLocks noChangeShapeType="1"/>
              </p:cNvSpPr>
              <p:nvPr/>
            </p:nvSpPr>
            <p:spPr bwMode="auto">
              <a:xfrm>
                <a:off x="2067" y="1525"/>
                <a:ext cx="1183" cy="0"/>
              </a:xfrm>
              <a:prstGeom prst="line">
                <a:avLst/>
              </a:prstGeom>
              <a:noFill/>
              <a:ln w="9525">
                <a:solidFill>
                  <a:srgbClr val="547E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Text Box 26"/>
              <p:cNvSpPr txBox="1">
                <a:spLocks noChangeArrowheads="1"/>
              </p:cNvSpPr>
              <p:nvPr/>
            </p:nvSpPr>
            <p:spPr bwMode="auto">
              <a:xfrm>
                <a:off x="1974" y="1755"/>
                <a:ext cx="226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s-CL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111" name="Line 27"/>
              <p:cNvSpPr>
                <a:spLocks noChangeShapeType="1"/>
              </p:cNvSpPr>
              <p:nvPr/>
            </p:nvSpPr>
            <p:spPr bwMode="auto">
              <a:xfrm>
                <a:off x="1565" y="1710"/>
                <a:ext cx="17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Text Box 28"/>
              <p:cNvSpPr txBox="1">
                <a:spLocks noChangeArrowheads="1"/>
              </p:cNvSpPr>
              <p:nvPr/>
            </p:nvSpPr>
            <p:spPr bwMode="auto">
              <a:xfrm>
                <a:off x="1292" y="1588"/>
                <a:ext cx="364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CL" sz="2000" u="none">
                    <a:cs typeface="Arial" panose="020B0604020202020204" pitchFamily="34" charset="0"/>
                  </a:rPr>
                  <a:t>-∞</a:t>
                </a:r>
              </a:p>
            </p:txBody>
          </p:sp>
          <p:sp>
            <p:nvSpPr>
              <p:cNvPr id="113" name="Text Box 29"/>
              <p:cNvSpPr txBox="1">
                <a:spLocks noChangeArrowheads="1"/>
              </p:cNvSpPr>
              <p:nvPr/>
            </p:nvSpPr>
            <p:spPr bwMode="auto">
              <a:xfrm>
                <a:off x="3287" y="1588"/>
                <a:ext cx="364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CL" sz="2000" u="none">
                    <a:cs typeface="Arial" panose="020B0604020202020204" pitchFamily="34" charset="0"/>
                  </a:rPr>
                  <a:t>+∞</a:t>
                </a:r>
              </a:p>
            </p:txBody>
          </p:sp>
        </p:grpSp>
        <p:sp>
          <p:nvSpPr>
            <p:cNvPr id="103" name="Oval 30"/>
            <p:cNvSpPr>
              <a:spLocks noChangeArrowheads="1"/>
            </p:cNvSpPr>
            <p:nvPr/>
          </p:nvSpPr>
          <p:spPr bwMode="auto">
            <a:xfrm>
              <a:off x="2168" y="2411"/>
              <a:ext cx="75" cy="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CL" altLang="es-CL" sz="2000" u="none">
                <a:cs typeface="Arial" panose="020B0604020202020204" pitchFamily="34" charset="0"/>
              </a:endParaRPr>
            </a:p>
          </p:txBody>
        </p:sp>
        <p:grpSp>
          <p:nvGrpSpPr>
            <p:cNvPr id="104" name="Group 31"/>
            <p:cNvGrpSpPr>
              <a:grpSpLocks/>
            </p:cNvGrpSpPr>
            <p:nvPr/>
          </p:nvGrpSpPr>
          <p:grpSpPr bwMode="auto">
            <a:xfrm>
              <a:off x="1901" y="2416"/>
              <a:ext cx="534" cy="461"/>
              <a:chOff x="1833" y="3368"/>
              <a:chExt cx="534" cy="461"/>
            </a:xfrm>
          </p:grpSpPr>
          <p:sp>
            <p:nvSpPr>
              <p:cNvPr id="105" name="Text Box 32"/>
              <p:cNvSpPr txBox="1">
                <a:spLocks noChangeArrowheads="1"/>
              </p:cNvSpPr>
              <p:nvPr/>
            </p:nvSpPr>
            <p:spPr bwMode="auto">
              <a:xfrm>
                <a:off x="2020" y="3532"/>
                <a:ext cx="293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 dirty="0">
                    <a:cs typeface="Arial" panose="020B0604020202020204" pitchFamily="34" charset="0"/>
                  </a:rPr>
                  <a:t>7</a:t>
                </a:r>
                <a:endParaRPr lang="es-ES" altLang="es-CL" sz="2000" u="none" dirty="0">
                  <a:cs typeface="Arial" panose="020B0604020202020204" pitchFamily="34" charset="0"/>
                </a:endParaRPr>
              </a:p>
            </p:txBody>
          </p:sp>
          <p:sp>
            <p:nvSpPr>
              <p:cNvPr id="106" name="Text Box 33"/>
              <p:cNvSpPr txBox="1">
                <a:spLocks noChangeArrowheads="1"/>
              </p:cNvSpPr>
              <p:nvPr/>
            </p:nvSpPr>
            <p:spPr bwMode="auto">
              <a:xfrm>
                <a:off x="1833" y="3368"/>
                <a:ext cx="534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 dirty="0">
                    <a:cs typeface="Arial" panose="020B0604020202020204" pitchFamily="34" charset="0"/>
                  </a:rPr>
                  <a:t> </a:t>
                </a:r>
                <a:r>
                  <a:rPr lang="es-ES" altLang="es-CL" sz="2000" u="none" dirty="0">
                    <a:cs typeface="Arial" panose="020B0604020202020204" pitchFamily="34" charset="0"/>
                  </a:rPr>
                  <a:t>– </a:t>
                </a:r>
                <a:r>
                  <a:rPr lang="es-MX" altLang="es-CL" sz="2000" u="none" dirty="0"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107" name="Line 34"/>
              <p:cNvSpPr>
                <a:spLocks noChangeShapeType="1"/>
              </p:cNvSpPr>
              <p:nvPr/>
            </p:nvSpPr>
            <p:spPr bwMode="auto">
              <a:xfrm>
                <a:off x="2020" y="3581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14" name="Rectangle 36"/>
          <p:cNvSpPr>
            <a:spLocks noChangeArrowheads="1"/>
          </p:cNvSpPr>
          <p:nvPr/>
        </p:nvSpPr>
        <p:spPr bwMode="auto">
          <a:xfrm>
            <a:off x="980451" y="5445635"/>
            <a:ext cx="17924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CL" sz="2000" u="none" dirty="0">
                <a:cs typeface="Arial" panose="020B0604020202020204" pitchFamily="34" charset="0"/>
              </a:rPr>
              <a:t>Gráficamente:</a:t>
            </a:r>
            <a:endParaRPr lang="en-US" altLang="es-CL" sz="2000" u="none" dirty="0">
              <a:cs typeface="Arial" panose="020B0604020202020204" pitchFamily="34" charset="0"/>
            </a:endParaRPr>
          </a:p>
        </p:txBody>
      </p:sp>
      <p:grpSp>
        <p:nvGrpSpPr>
          <p:cNvPr id="115" name="Group 59"/>
          <p:cNvGrpSpPr>
            <a:grpSpLocks/>
          </p:cNvGrpSpPr>
          <p:nvPr/>
        </p:nvGrpSpPr>
        <p:grpSpPr bwMode="auto">
          <a:xfrm>
            <a:off x="990858" y="5002754"/>
            <a:ext cx="6242050" cy="688976"/>
            <a:chOff x="778" y="652"/>
            <a:chExt cx="3932" cy="434"/>
          </a:xfrm>
        </p:grpSpPr>
        <p:sp>
          <p:nvSpPr>
            <p:cNvPr id="116" name="Rectangle 4"/>
            <p:cNvSpPr>
              <a:spLocks noChangeArrowheads="1"/>
            </p:cNvSpPr>
            <p:nvPr/>
          </p:nvSpPr>
          <p:spPr bwMode="auto">
            <a:xfrm>
              <a:off x="778" y="710"/>
              <a:ext cx="38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ES" altLang="es-CL" sz="2000" u="none">
                  <a:cs typeface="Arial" panose="020B0604020202020204" pitchFamily="34" charset="0"/>
                </a:rPr>
                <a:t>Se cumple para todo </a:t>
              </a:r>
              <a:r>
                <a:rPr lang="es-ES" altLang="es-CL" sz="2000" b="1" u="none">
                  <a:solidFill>
                    <a:srgbClr val="669900"/>
                  </a:solidFill>
                  <a:cs typeface="Arial" panose="020B0604020202020204" pitchFamily="34" charset="0"/>
                </a:rPr>
                <a:t>x</a:t>
              </a:r>
              <a:r>
                <a:rPr lang="es-ES" altLang="es-CL" sz="2000" u="none">
                  <a:cs typeface="Arial" panose="020B0604020202020204" pitchFamily="34" charset="0"/>
                </a:rPr>
                <a:t> mayor o igual que         ,</a:t>
              </a:r>
            </a:p>
          </p:txBody>
        </p:sp>
        <p:grpSp>
          <p:nvGrpSpPr>
            <p:cNvPr id="117" name="Group 55"/>
            <p:cNvGrpSpPr>
              <a:grpSpLocks/>
            </p:cNvGrpSpPr>
            <p:nvPr/>
          </p:nvGrpSpPr>
          <p:grpSpPr bwMode="auto">
            <a:xfrm>
              <a:off x="3743" y="652"/>
              <a:ext cx="967" cy="434"/>
              <a:chOff x="4287" y="3392"/>
              <a:chExt cx="967" cy="434"/>
            </a:xfrm>
          </p:grpSpPr>
          <p:sp>
            <p:nvSpPr>
              <p:cNvPr id="118" name="Text Box 56"/>
              <p:cNvSpPr txBox="1">
                <a:spLocks noChangeArrowheads="1"/>
              </p:cNvSpPr>
              <p:nvPr/>
            </p:nvSpPr>
            <p:spPr bwMode="auto">
              <a:xfrm>
                <a:off x="4396" y="3574"/>
                <a:ext cx="29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7</a:t>
                </a:r>
                <a:endParaRPr lang="es-ES" altLang="es-CL" sz="2000" u="none">
                  <a:cs typeface="Arial" panose="020B0604020202020204" pitchFamily="34" charset="0"/>
                </a:endParaRPr>
              </a:p>
            </p:txBody>
          </p:sp>
          <p:sp>
            <p:nvSpPr>
              <p:cNvPr id="119" name="Text Box 57"/>
              <p:cNvSpPr txBox="1">
                <a:spLocks noChangeArrowheads="1"/>
              </p:cNvSpPr>
              <p:nvPr/>
            </p:nvSpPr>
            <p:spPr bwMode="auto">
              <a:xfrm>
                <a:off x="4287" y="3392"/>
                <a:ext cx="967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MX" altLang="es-CL" sz="2000" u="none">
                    <a:cs typeface="Arial" panose="020B0604020202020204" pitchFamily="34" charset="0"/>
                  </a:rPr>
                  <a:t> </a:t>
                </a:r>
                <a:r>
                  <a:rPr lang="es-ES" altLang="es-CL" sz="2000" u="none">
                    <a:cs typeface="Arial" panose="020B0604020202020204" pitchFamily="34" charset="0"/>
                  </a:rPr>
                  <a:t>– </a:t>
                </a:r>
                <a:r>
                  <a:rPr lang="es-MX" altLang="es-CL" sz="2000" u="none">
                    <a:cs typeface="Arial" panose="020B0604020202020204" pitchFamily="34" charset="0"/>
                  </a:rPr>
                  <a:t>6  </a:t>
                </a:r>
              </a:p>
            </p:txBody>
          </p:sp>
          <p:sp>
            <p:nvSpPr>
              <p:cNvPr id="120" name="Line 58"/>
              <p:cNvSpPr>
                <a:spLocks noChangeShapeType="1"/>
              </p:cNvSpPr>
              <p:nvPr/>
            </p:nvSpPr>
            <p:spPr bwMode="auto">
              <a:xfrm>
                <a:off x="4382" y="3595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1" name="83 Grupo"/>
          <p:cNvGrpSpPr>
            <a:grpSpLocks/>
          </p:cNvGrpSpPr>
          <p:nvPr/>
        </p:nvGrpSpPr>
        <p:grpSpPr bwMode="auto">
          <a:xfrm>
            <a:off x="7991733" y="5045615"/>
            <a:ext cx="1071562" cy="601662"/>
            <a:chOff x="7215188" y="4900613"/>
            <a:chExt cx="1071562" cy="601662"/>
          </a:xfrm>
        </p:grpSpPr>
        <p:sp>
          <p:nvSpPr>
            <p:cNvPr id="122" name="Line 14"/>
            <p:cNvSpPr>
              <a:spLocks noChangeShapeType="1"/>
            </p:cNvSpPr>
            <p:nvPr/>
          </p:nvSpPr>
          <p:spPr bwMode="auto">
            <a:xfrm>
              <a:off x="7215188" y="4900613"/>
              <a:ext cx="0" cy="600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Line 18"/>
            <p:cNvSpPr>
              <a:spLocks noChangeShapeType="1"/>
            </p:cNvSpPr>
            <p:nvPr/>
          </p:nvSpPr>
          <p:spPr bwMode="auto">
            <a:xfrm>
              <a:off x="8215313" y="4900613"/>
              <a:ext cx="0" cy="600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Line 15"/>
            <p:cNvSpPr>
              <a:spLocks noChangeShapeType="1"/>
            </p:cNvSpPr>
            <p:nvPr/>
          </p:nvSpPr>
          <p:spPr bwMode="auto">
            <a:xfrm>
              <a:off x="7232650" y="4902200"/>
              <a:ext cx="5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Line 16"/>
            <p:cNvSpPr>
              <a:spLocks noChangeShapeType="1"/>
            </p:cNvSpPr>
            <p:nvPr/>
          </p:nvSpPr>
          <p:spPr bwMode="auto">
            <a:xfrm>
              <a:off x="7232650" y="5502275"/>
              <a:ext cx="5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Line 19"/>
            <p:cNvSpPr>
              <a:spLocks noChangeShapeType="1"/>
            </p:cNvSpPr>
            <p:nvPr/>
          </p:nvSpPr>
          <p:spPr bwMode="auto">
            <a:xfrm>
              <a:off x="8232775" y="4902200"/>
              <a:ext cx="5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Line 20"/>
            <p:cNvSpPr>
              <a:spLocks noChangeShapeType="1"/>
            </p:cNvSpPr>
            <p:nvPr/>
          </p:nvSpPr>
          <p:spPr bwMode="auto">
            <a:xfrm>
              <a:off x="8232775" y="5502275"/>
              <a:ext cx="5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061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1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Inecuaciones lineales </a:t>
            </a: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1096059" y="1737360"/>
            <a:ext cx="606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/>
              <a:t>3)</a:t>
            </a:r>
            <a:endParaRPr lang="es-ES" altLang="es-CL" sz="2000" u="none"/>
          </a:p>
        </p:txBody>
      </p:sp>
      <p:sp>
        <p:nvSpPr>
          <p:cNvPr id="83" name="Text Box 17"/>
          <p:cNvSpPr txBox="1">
            <a:spLocks noChangeArrowheads="1"/>
          </p:cNvSpPr>
          <p:nvPr/>
        </p:nvSpPr>
        <p:spPr bwMode="auto">
          <a:xfrm>
            <a:off x="1527859" y="1737360"/>
            <a:ext cx="3213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7x – 8 ≥ 4x – 16 + 3x + 4</a:t>
            </a:r>
          </a:p>
        </p:txBody>
      </p:sp>
      <p:sp>
        <p:nvSpPr>
          <p:cNvPr id="84" name="Text Box 18"/>
          <p:cNvSpPr txBox="1">
            <a:spLocks noChangeArrowheads="1"/>
          </p:cNvSpPr>
          <p:nvPr/>
        </p:nvSpPr>
        <p:spPr bwMode="auto">
          <a:xfrm>
            <a:off x="1527859" y="2097723"/>
            <a:ext cx="3213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7x – 8 ≥ 7x – 12</a:t>
            </a:r>
          </a:p>
        </p:txBody>
      </p:sp>
      <p:sp>
        <p:nvSpPr>
          <p:cNvPr id="128" name="Text Box 19"/>
          <p:cNvSpPr txBox="1">
            <a:spLocks noChangeArrowheads="1"/>
          </p:cNvSpPr>
          <p:nvPr/>
        </p:nvSpPr>
        <p:spPr bwMode="auto">
          <a:xfrm>
            <a:off x="1869171" y="2458085"/>
            <a:ext cx="1628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– 8 ≥ – 12    </a:t>
            </a:r>
          </a:p>
        </p:txBody>
      </p:sp>
      <p:sp>
        <p:nvSpPr>
          <p:cNvPr id="129" name="Rectangle 55"/>
          <p:cNvSpPr>
            <a:spLocks noChangeArrowheads="1"/>
          </p:cNvSpPr>
          <p:nvPr/>
        </p:nvSpPr>
        <p:spPr bwMode="auto">
          <a:xfrm>
            <a:off x="1631047" y="3034968"/>
            <a:ext cx="1792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CL" sz="2000" u="none" dirty="0"/>
              <a:t>Gráficamente:</a:t>
            </a:r>
            <a:endParaRPr lang="en-US" altLang="es-CL" sz="2000" u="none" dirty="0"/>
          </a:p>
        </p:txBody>
      </p:sp>
      <p:grpSp>
        <p:nvGrpSpPr>
          <p:cNvPr id="130" name="78 Grupo"/>
          <p:cNvGrpSpPr>
            <a:grpSpLocks/>
          </p:cNvGrpSpPr>
          <p:nvPr/>
        </p:nvGrpSpPr>
        <p:grpSpPr bwMode="auto">
          <a:xfrm>
            <a:off x="3423335" y="3362787"/>
            <a:ext cx="4926013" cy="865188"/>
            <a:chOff x="827063" y="2851134"/>
            <a:chExt cx="4926012" cy="865188"/>
          </a:xfrm>
        </p:grpSpPr>
        <p:grpSp>
          <p:nvGrpSpPr>
            <p:cNvPr id="131" name="Group 7"/>
            <p:cNvGrpSpPr>
              <a:grpSpLocks/>
            </p:cNvGrpSpPr>
            <p:nvPr/>
          </p:nvGrpSpPr>
          <p:grpSpPr bwMode="auto">
            <a:xfrm>
              <a:off x="827063" y="2851148"/>
              <a:ext cx="4926012" cy="865192"/>
              <a:chOff x="1501" y="1855"/>
              <a:chExt cx="3103" cy="545"/>
            </a:xfrm>
          </p:grpSpPr>
          <p:sp>
            <p:nvSpPr>
              <p:cNvPr id="133" name="Rectangle 8"/>
              <p:cNvSpPr>
                <a:spLocks noChangeArrowheads="1"/>
              </p:cNvSpPr>
              <p:nvPr/>
            </p:nvSpPr>
            <p:spPr bwMode="auto">
              <a:xfrm>
                <a:off x="1860" y="1870"/>
                <a:ext cx="1183" cy="185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s-CL" altLang="es-CL" sz="2000" u="none"/>
              </a:p>
            </p:txBody>
          </p:sp>
          <p:sp>
            <p:nvSpPr>
              <p:cNvPr id="134" name="Line 10"/>
              <p:cNvSpPr>
                <a:spLocks noChangeShapeType="1"/>
              </p:cNvSpPr>
              <p:nvPr/>
            </p:nvSpPr>
            <p:spPr bwMode="auto">
              <a:xfrm flipV="1">
                <a:off x="1860" y="1855"/>
                <a:ext cx="2343" cy="2"/>
              </a:xfrm>
              <a:prstGeom prst="line">
                <a:avLst/>
              </a:prstGeom>
              <a:noFill/>
              <a:ln w="12700">
                <a:solidFill>
                  <a:srgbClr val="547E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35" name="Line 11"/>
              <p:cNvSpPr>
                <a:spLocks noChangeShapeType="1"/>
              </p:cNvSpPr>
              <p:nvPr/>
            </p:nvSpPr>
            <p:spPr bwMode="auto">
              <a:xfrm>
                <a:off x="1791" y="2053"/>
                <a:ext cx="245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36" name="Text Box 12"/>
              <p:cNvSpPr txBox="1">
                <a:spLocks noChangeArrowheads="1"/>
              </p:cNvSpPr>
              <p:nvPr/>
            </p:nvSpPr>
            <p:spPr bwMode="auto">
              <a:xfrm>
                <a:off x="4240" y="1931"/>
                <a:ext cx="36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CL" sz="2000" u="none">
                    <a:solidFill>
                      <a:srgbClr val="669900"/>
                    </a:solidFill>
                  </a:rPr>
                  <a:t>+∞</a:t>
                </a:r>
              </a:p>
            </p:txBody>
          </p:sp>
          <p:sp>
            <p:nvSpPr>
              <p:cNvPr id="137" name="Text Box 13"/>
              <p:cNvSpPr txBox="1">
                <a:spLocks noChangeArrowheads="1"/>
              </p:cNvSpPr>
              <p:nvPr/>
            </p:nvSpPr>
            <p:spPr bwMode="auto">
              <a:xfrm>
                <a:off x="1501" y="1933"/>
                <a:ext cx="36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CL" altLang="es-CL" sz="2000" b="1" u="none">
                    <a:solidFill>
                      <a:srgbClr val="669900"/>
                    </a:solidFill>
                  </a:rPr>
                  <a:t>–</a:t>
                </a:r>
                <a:r>
                  <a:rPr lang="es-ES" altLang="es-CL" sz="2000" u="none">
                    <a:solidFill>
                      <a:srgbClr val="669900"/>
                    </a:solidFill>
                  </a:rPr>
                  <a:t>∞</a:t>
                </a:r>
                <a:endParaRPr lang="es-CL" altLang="es-CL" sz="2000" u="none">
                  <a:solidFill>
                    <a:srgbClr val="006699"/>
                  </a:solidFill>
                </a:endParaRPr>
              </a:p>
            </p:txBody>
          </p:sp>
          <p:sp>
            <p:nvSpPr>
              <p:cNvPr id="138" name="Rectangle 14"/>
              <p:cNvSpPr>
                <a:spLocks noChangeArrowheads="1"/>
              </p:cNvSpPr>
              <p:nvPr/>
            </p:nvSpPr>
            <p:spPr bwMode="auto">
              <a:xfrm>
                <a:off x="2859" y="2148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s-CL" altLang="es-CL" sz="2000" b="1" u="none">
                    <a:solidFill>
                      <a:srgbClr val="669900"/>
                    </a:solidFill>
                  </a:rPr>
                  <a:t>IR</a:t>
                </a:r>
                <a:endParaRPr lang="es-ES" altLang="es-CL" sz="2000" b="1" u="none">
                  <a:solidFill>
                    <a:srgbClr val="669900"/>
                  </a:solidFill>
                </a:endParaRPr>
              </a:p>
            </p:txBody>
          </p:sp>
        </p:grpSp>
        <p:sp>
          <p:nvSpPr>
            <p:cNvPr id="132" name="Rectangle 8"/>
            <p:cNvSpPr>
              <a:spLocks noChangeArrowheads="1"/>
            </p:cNvSpPr>
            <p:nvPr/>
          </p:nvSpPr>
          <p:spPr bwMode="auto">
            <a:xfrm>
              <a:off x="3272468" y="2876856"/>
              <a:ext cx="1878012" cy="288000"/>
            </a:xfrm>
            <a:prstGeom prst="rect">
              <a:avLst/>
            </a:prstGeom>
            <a:gradFill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s-CL" altLang="es-CL" sz="2000" u="none"/>
            </a:p>
          </p:txBody>
        </p:sp>
      </p:grpSp>
      <p:sp>
        <p:nvSpPr>
          <p:cNvPr id="139" name="Text Box 4"/>
          <p:cNvSpPr txBox="1">
            <a:spLocks noChangeArrowheads="1"/>
          </p:cNvSpPr>
          <p:nvPr/>
        </p:nvSpPr>
        <p:spPr bwMode="auto">
          <a:xfrm>
            <a:off x="1096059" y="4605007"/>
            <a:ext cx="606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/>
              <a:t>4)</a:t>
            </a:r>
            <a:endParaRPr lang="es-ES" altLang="es-CL" sz="2000" u="none"/>
          </a:p>
        </p:txBody>
      </p:sp>
      <p:grpSp>
        <p:nvGrpSpPr>
          <p:cNvPr id="140" name="Group 54"/>
          <p:cNvGrpSpPr>
            <a:grpSpLocks/>
          </p:cNvGrpSpPr>
          <p:nvPr/>
        </p:nvGrpSpPr>
        <p:grpSpPr bwMode="auto">
          <a:xfrm>
            <a:off x="1527859" y="4555794"/>
            <a:ext cx="1060450" cy="688975"/>
            <a:chOff x="1310" y="572"/>
            <a:chExt cx="668" cy="434"/>
          </a:xfrm>
        </p:grpSpPr>
        <p:sp>
          <p:nvSpPr>
            <p:cNvPr id="141" name="Text Box 5"/>
            <p:cNvSpPr txBox="1">
              <a:spLocks noChangeArrowheads="1"/>
            </p:cNvSpPr>
            <p:nvPr/>
          </p:nvSpPr>
          <p:spPr bwMode="auto">
            <a:xfrm>
              <a:off x="1310" y="572"/>
              <a:ext cx="66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6x + 11</a:t>
              </a:r>
              <a:endParaRPr lang="es-ES" altLang="es-CL" sz="2000" u="none"/>
            </a:p>
          </p:txBody>
        </p:sp>
        <p:sp>
          <p:nvSpPr>
            <p:cNvPr id="142" name="Text Box 6"/>
            <p:cNvSpPr txBox="1">
              <a:spLocks noChangeArrowheads="1"/>
            </p:cNvSpPr>
            <p:nvPr/>
          </p:nvSpPr>
          <p:spPr bwMode="auto">
            <a:xfrm>
              <a:off x="1383" y="754"/>
              <a:ext cx="4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u="none"/>
                <a:t>   2</a:t>
              </a:r>
              <a:endParaRPr lang="es-ES" altLang="es-CL" sz="2000" u="none"/>
            </a:p>
          </p:txBody>
        </p:sp>
        <p:sp>
          <p:nvSpPr>
            <p:cNvPr id="143" name="Line 7"/>
            <p:cNvSpPr>
              <a:spLocks noChangeShapeType="1"/>
            </p:cNvSpPr>
            <p:nvPr/>
          </p:nvSpPr>
          <p:spPr bwMode="auto">
            <a:xfrm>
              <a:off x="1375" y="776"/>
              <a:ext cx="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144" name="Rectangle 8"/>
          <p:cNvSpPr>
            <a:spLocks noChangeArrowheads="1"/>
          </p:cNvSpPr>
          <p:nvPr/>
        </p:nvSpPr>
        <p:spPr bwMode="auto">
          <a:xfrm>
            <a:off x="2516872" y="4605007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CL" altLang="es-CL" sz="2000" u="none"/>
              <a:t>&lt;</a:t>
            </a:r>
          </a:p>
        </p:txBody>
      </p:sp>
      <p:sp>
        <p:nvSpPr>
          <p:cNvPr id="145" name="Text Box 9"/>
          <p:cNvSpPr txBox="1">
            <a:spLocks noChangeArrowheads="1"/>
          </p:cNvSpPr>
          <p:nvPr/>
        </p:nvSpPr>
        <p:spPr bwMode="auto">
          <a:xfrm>
            <a:off x="2872472" y="4605007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3x     </a:t>
            </a:r>
            <a:r>
              <a:rPr lang="es-MX" altLang="es-CL" sz="2000" b="1" u="none">
                <a:solidFill>
                  <a:srgbClr val="547E00"/>
                </a:solidFill>
              </a:rPr>
              <a:t>/ ∙ 2</a:t>
            </a:r>
          </a:p>
        </p:txBody>
      </p:sp>
      <p:sp>
        <p:nvSpPr>
          <p:cNvPr id="146" name="Text Box 10"/>
          <p:cNvSpPr txBox="1">
            <a:spLocks noChangeArrowheads="1"/>
          </p:cNvSpPr>
          <p:nvPr/>
        </p:nvSpPr>
        <p:spPr bwMode="auto">
          <a:xfrm>
            <a:off x="1643747" y="5252707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6x + 11 &lt; 6x</a:t>
            </a:r>
            <a:endParaRPr lang="es-ES" altLang="es-CL" sz="2000" u="none"/>
          </a:p>
        </p:txBody>
      </p:sp>
      <p:sp>
        <p:nvSpPr>
          <p:cNvPr id="147" name="Text Box 11"/>
          <p:cNvSpPr txBox="1">
            <a:spLocks noChangeArrowheads="1"/>
          </p:cNvSpPr>
          <p:nvPr/>
        </p:nvSpPr>
        <p:spPr bwMode="auto">
          <a:xfrm>
            <a:off x="2210484" y="5757532"/>
            <a:ext cx="1089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u="none"/>
              <a:t>11 &lt; 0</a:t>
            </a:r>
            <a:endParaRPr lang="es-ES" altLang="es-CL" sz="2000" u="none"/>
          </a:p>
        </p:txBody>
      </p:sp>
    </p:spTree>
    <p:extLst>
      <p:ext uri="{BB962C8B-B14F-4D97-AF65-F5344CB8AC3E}">
        <p14:creationId xmlns:p14="http://schemas.microsoft.com/office/powerpoint/2010/main" val="215427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4" grpId="0"/>
      <p:bldP spid="128" grpId="0"/>
      <p:bldP spid="129" grpId="0"/>
      <p:bldP spid="139" grpId="0"/>
      <p:bldP spid="144" grpId="0"/>
      <p:bldP spid="145" grpId="0"/>
      <p:bldP spid="146" grpId="0"/>
      <p:bldP spid="1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PSU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20109" y="1958452"/>
            <a:ext cx="8412162" cy="41939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69" tIns="49785" rIns="99569" bIns="49785">
            <a:spAutoFit/>
          </a:bodyPr>
          <a:lstStyle/>
          <a:p>
            <a:pPr algn="just" defTabSz="995363"/>
            <a:r>
              <a:rPr lang="es-ES" sz="2000" u="none" dirty="0"/>
              <a:t>13. Si  6 – 2x = 14, entonces                es igual a </a:t>
            </a:r>
          </a:p>
          <a:p>
            <a:pPr algn="just" defTabSz="995363"/>
            <a:endParaRPr lang="es-ES" sz="2000" u="none" dirty="0"/>
          </a:p>
          <a:p>
            <a:pPr marL="714375" indent="-342900" algn="just" defTabSz="995363">
              <a:buAutoNum type="alphaUcParenR"/>
            </a:pPr>
            <a:r>
              <a:rPr lang="es-ES" sz="2000" u="none" dirty="0"/>
              <a:t>– 20</a:t>
            </a:r>
          </a:p>
          <a:p>
            <a:pPr marL="714375" indent="-342900" algn="just" defTabSz="995363">
              <a:buAutoNum type="alphaUcParenR"/>
            </a:pPr>
            <a:r>
              <a:rPr lang="es-ES" sz="2000" u="none" dirty="0"/>
              <a:t>– 10</a:t>
            </a:r>
          </a:p>
          <a:p>
            <a:pPr marL="714375" indent="-342900" algn="just" defTabSz="995363">
              <a:buAutoNum type="alphaUcParenR"/>
            </a:pPr>
            <a:r>
              <a:rPr lang="es-ES" sz="2000" u="none" dirty="0"/>
              <a:t>– </a:t>
            </a:r>
            <a:r>
              <a:rPr lang="es-ES" sz="2000" u="none" dirty="0">
                <a:cs typeface="Arial" charset="0"/>
              </a:rPr>
              <a:t>30 </a:t>
            </a:r>
          </a:p>
          <a:p>
            <a:pPr marL="714375" indent="-342900" algn="just" defTabSz="995363">
              <a:buAutoNum type="alphaUcParenR"/>
            </a:pPr>
            <a:r>
              <a:rPr lang="es-ES" sz="2000" u="none" dirty="0">
                <a:cs typeface="Arial" charset="0"/>
              </a:rPr>
              <a:t>   10</a:t>
            </a:r>
          </a:p>
          <a:p>
            <a:pPr marL="714375" indent="-342900" algn="just" defTabSz="995363">
              <a:buAutoNum type="alphaUcParenR"/>
            </a:pPr>
            <a:r>
              <a:rPr lang="es-ES" sz="2000" u="none" dirty="0">
                <a:cs typeface="Arial" charset="0"/>
              </a:rPr>
              <a:t>   30</a:t>
            </a:r>
            <a:endParaRPr lang="es-ES_tradnl" sz="2000" u="none" dirty="0">
              <a:cs typeface="Arial" charset="0"/>
            </a:endParaRPr>
          </a:p>
          <a:p>
            <a:pPr marL="342900" indent="-342900" algn="just" defTabSz="995363">
              <a:buAutoNum type="alphaUcParenR"/>
            </a:pPr>
            <a:endParaRPr lang="es-ES_tradnl" u="none" dirty="0">
              <a:cs typeface="Arial" charset="0"/>
            </a:endParaRPr>
          </a:p>
          <a:p>
            <a:pPr marL="342900" indent="-342900" algn="just" defTabSz="995363">
              <a:buAutoNum type="alphaUcParenR"/>
            </a:pPr>
            <a:endParaRPr lang="es-ES_tradnl" i="1" u="none" dirty="0">
              <a:cs typeface="Arial" charset="0"/>
            </a:endParaRPr>
          </a:p>
          <a:p>
            <a:pPr algn="just" defTabSz="995363"/>
            <a:endParaRPr lang="es-ES_tradnl" i="1" u="none" dirty="0">
              <a:cs typeface="Arial" charset="0"/>
            </a:endParaRPr>
          </a:p>
          <a:p>
            <a:pPr algn="just" defTabSz="995363"/>
            <a:endParaRPr lang="es-ES_tradnl" i="1" u="none" dirty="0">
              <a:cs typeface="Arial" charset="0"/>
            </a:endParaRPr>
          </a:p>
          <a:p>
            <a:pPr algn="just" defTabSz="995363"/>
            <a:endParaRPr lang="es-ES_tradnl" i="1" u="none" dirty="0">
              <a:cs typeface="Arial" charset="0"/>
            </a:endParaRPr>
          </a:p>
          <a:p>
            <a:pPr algn="just" defTabSz="995363"/>
            <a:endParaRPr lang="es-ES_tradnl" i="1" u="none" dirty="0">
              <a:cs typeface="Arial" charset="0"/>
            </a:endParaRPr>
          </a:p>
          <a:p>
            <a:pPr algn="r" defTabSz="995363"/>
            <a:r>
              <a:rPr lang="es-ES_tradnl" i="1" u="none" dirty="0">
                <a:cs typeface="Arial" charset="0"/>
              </a:rPr>
              <a:t> Fuente : </a:t>
            </a:r>
            <a:r>
              <a:rPr lang="es-ES_tradnl" b="1" i="1" u="none" dirty="0">
                <a:cs typeface="Arial" charset="0"/>
              </a:rPr>
              <a:t>DEMRE - U. DE CHILE</a:t>
            </a:r>
            <a:r>
              <a:rPr lang="es-ES_tradnl" i="1" u="none" dirty="0">
                <a:cs typeface="Arial" charset="0"/>
              </a:rPr>
              <a:t>, Proceso de admisión 2010</a:t>
            </a:r>
            <a:r>
              <a:rPr lang="es-ES_tradnl" sz="1600" i="1" u="none" dirty="0">
                <a:solidFill>
                  <a:schemeClr val="tx2"/>
                </a:solidFill>
                <a:cs typeface="Arial" charset="0"/>
              </a:rPr>
              <a:t>.</a:t>
            </a:r>
          </a:p>
        </p:txBody>
      </p:sp>
      <p:graphicFrame>
        <p:nvGraphicFramePr>
          <p:cNvPr id="5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168172"/>
              </p:ext>
            </p:extLst>
          </p:nvPr>
        </p:nvGraphicFramePr>
        <p:xfrm>
          <a:off x="4707053" y="1958452"/>
          <a:ext cx="719137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cuación" r:id="rId3" imgW="482400" imgH="228600" progId="Equation.3">
                  <p:embed/>
                </p:oleObj>
              </mc:Choice>
              <mc:Fallback>
                <p:oleObj name="Ecuación" r:id="rId3" imgW="482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053" y="1958452"/>
                        <a:ext cx="719137" cy="34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19 Grupo"/>
          <p:cNvGrpSpPr>
            <a:grpSpLocks/>
          </p:cNvGrpSpPr>
          <p:nvPr/>
        </p:nvGrpSpPr>
        <p:grpSpPr bwMode="auto">
          <a:xfrm>
            <a:off x="6947089" y="3239753"/>
            <a:ext cx="1511300" cy="1223963"/>
            <a:chOff x="251520" y="5805264"/>
            <a:chExt cx="1512168" cy="1224136"/>
          </a:xfrm>
        </p:grpSpPr>
        <p:sp>
          <p:nvSpPr>
            <p:cNvPr id="7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s-CL" u="none">
                <a:cs typeface="Arial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51521" y="5861707"/>
              <a:ext cx="1512167" cy="1095685"/>
            </a:xfrm>
            <a:prstGeom prst="rect">
              <a:avLst/>
            </a:prstGeom>
            <a:noFill/>
            <a:ln w="76200" cmpd="tri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s-ES_tradnl" sz="1400" b="1" u="none" dirty="0">
                  <a:solidFill>
                    <a:schemeClr val="tx2"/>
                  </a:solidFill>
                </a:rPr>
                <a:t>ALTERNATIVA </a:t>
              </a:r>
            </a:p>
            <a:p>
              <a:pPr algn="ctr">
                <a:lnSpc>
                  <a:spcPct val="90000"/>
                </a:lnSpc>
              </a:pPr>
              <a:r>
                <a:rPr lang="es-ES_tradnl" sz="1400" b="1" u="none" dirty="0">
                  <a:solidFill>
                    <a:schemeClr val="tx2"/>
                  </a:solidFill>
                </a:rPr>
                <a:t>CORRECTA</a:t>
              </a:r>
            </a:p>
            <a:p>
              <a:pPr algn="ctr"/>
              <a:r>
                <a:rPr lang="es-ES_tradnl" sz="4000" b="1" u="none" dirty="0">
                  <a:solidFill>
                    <a:schemeClr val="tx2"/>
                  </a:solidFill>
                </a:rPr>
                <a:t>A</a:t>
              </a:r>
              <a:endParaRPr lang="es-ES_tradnl" sz="4000" u="none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786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sp>
        <p:nvSpPr>
          <p:cNvPr id="26" name="Text Box 56"/>
          <p:cNvSpPr txBox="1">
            <a:spLocks noChangeArrowheads="1"/>
          </p:cNvSpPr>
          <p:nvPr/>
        </p:nvSpPr>
        <p:spPr bwMode="auto">
          <a:xfrm>
            <a:off x="670676" y="2815652"/>
            <a:ext cx="1655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</a:t>
            </a:r>
            <a:endParaRPr lang="es-ES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63330" y="1670568"/>
            <a:ext cx="6426925" cy="34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/>
            <a:r>
              <a:rPr lang="es-ES" sz="2000" b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resuelve una ecuación de primer grado?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46653" y="2164177"/>
            <a:ext cx="10058400" cy="80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toda igualdad se le puede sumar (o restar) un valor real en ambos miembros, manteniendo la igualdad.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46653" y="3910129"/>
            <a:ext cx="10058400" cy="80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 igualdad puede ser multiplicada (o dividida) por un valor real distinto de cero en ambos miembros, manteniendo la igualdad.</a:t>
            </a:r>
          </a:p>
        </p:txBody>
      </p:sp>
      <p:sp>
        <p:nvSpPr>
          <p:cNvPr id="30" name="Text Box 56"/>
          <p:cNvSpPr txBox="1">
            <a:spLocks noChangeArrowheads="1"/>
          </p:cNvSpPr>
          <p:nvPr/>
        </p:nvSpPr>
        <p:spPr bwMode="auto">
          <a:xfrm>
            <a:off x="702502" y="4635242"/>
            <a:ext cx="1655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</a:t>
            </a:r>
            <a:endParaRPr lang="es-ES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1 Rectángulo"/>
          <p:cNvSpPr/>
          <p:nvPr/>
        </p:nvSpPr>
        <p:spPr>
          <a:xfrm>
            <a:off x="2254852" y="2834975"/>
            <a:ext cx="119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2x – 3 = x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10 Rectángulo"/>
          <p:cNvSpPr/>
          <p:nvPr/>
        </p:nvSpPr>
        <p:spPr>
          <a:xfrm>
            <a:off x="4055052" y="2852487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(Sumando 3) 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11 Rectángulo"/>
          <p:cNvSpPr/>
          <p:nvPr/>
        </p:nvSpPr>
        <p:spPr>
          <a:xfrm>
            <a:off x="2676276" y="3172457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2x = x + 3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12 Rectángulo"/>
          <p:cNvSpPr/>
          <p:nvPr/>
        </p:nvSpPr>
        <p:spPr>
          <a:xfrm>
            <a:off x="4055052" y="3172457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(Restando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13 Rectángulo"/>
          <p:cNvSpPr/>
          <p:nvPr/>
        </p:nvSpPr>
        <p:spPr>
          <a:xfrm>
            <a:off x="2818943" y="3532497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x = 3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8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2530"/>
              </p:ext>
            </p:extLst>
          </p:nvPr>
        </p:nvGraphicFramePr>
        <p:xfrm>
          <a:off x="2494543" y="4635242"/>
          <a:ext cx="1097280" cy="629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cuación" r:id="rId4" imgW="685800" imgH="393480" progId="Equation.3">
                  <p:embed/>
                </p:oleObj>
              </mc:Choice>
              <mc:Fallback>
                <p:oleObj name="Ecuación" r:id="rId4" imgW="685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94543" y="4635242"/>
                        <a:ext cx="1097280" cy="629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16 Rectángulo"/>
          <p:cNvSpPr/>
          <p:nvPr/>
        </p:nvSpPr>
        <p:spPr>
          <a:xfrm>
            <a:off x="4086878" y="4713527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(Multiplicando por 2)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0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365135"/>
              </p:ext>
            </p:extLst>
          </p:nvPr>
        </p:nvGraphicFramePr>
        <p:xfrm>
          <a:off x="2430694" y="5355322"/>
          <a:ext cx="1177925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cuación" r:id="rId6" imgW="736560" imgH="177480" progId="Equation.3">
                  <p:embed/>
                </p:oleObj>
              </mc:Choice>
              <mc:Fallback>
                <p:oleObj name="Ecuación" r:id="rId6" imgW="7365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694" y="5355322"/>
                        <a:ext cx="1177925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18 Rectángulo"/>
          <p:cNvSpPr/>
          <p:nvPr/>
        </p:nvSpPr>
        <p:spPr>
          <a:xfrm>
            <a:off x="4086878" y="5243244"/>
            <a:ext cx="1518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(Restando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2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373841"/>
              </p:ext>
            </p:extLst>
          </p:nvPr>
        </p:nvGraphicFramePr>
        <p:xfrm>
          <a:off x="2587459" y="5719331"/>
          <a:ext cx="995363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cuación" r:id="rId8" imgW="622080" imgH="177480" progId="Equation.3">
                  <p:embed/>
                </p:oleObj>
              </mc:Choice>
              <mc:Fallback>
                <p:oleObj name="Ecuación" r:id="rId8" imgW="6220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459" y="5719331"/>
                        <a:ext cx="995363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20 Rectángulo"/>
          <p:cNvSpPr/>
          <p:nvPr/>
        </p:nvSpPr>
        <p:spPr>
          <a:xfrm>
            <a:off x="4086878" y="5603284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(Dividiendo por 5)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4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99053"/>
              </p:ext>
            </p:extLst>
          </p:nvPr>
        </p:nvGraphicFramePr>
        <p:xfrm>
          <a:off x="2693729" y="6017754"/>
          <a:ext cx="75247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cuación" r:id="rId10" imgW="469800" imgH="164880" progId="Equation.3">
                  <p:embed/>
                </p:oleObj>
              </mc:Choice>
              <mc:Fallback>
                <p:oleObj name="Ecuación" r:id="rId10" imgW="46980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729" y="6017754"/>
                        <a:ext cx="752475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16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3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53" grpId="0"/>
      <p:bldP spid="54" grpId="0"/>
      <p:bldP spid="55" grpId="0"/>
      <p:bldP spid="56" grpId="0"/>
      <p:bldP spid="57" grpId="0"/>
      <p:bldP spid="59" grpId="0"/>
      <p:bldP spid="61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grpSp>
        <p:nvGrpSpPr>
          <p:cNvPr id="39" name="Group 26"/>
          <p:cNvGrpSpPr>
            <a:grpSpLocks/>
          </p:cNvGrpSpPr>
          <p:nvPr/>
        </p:nvGrpSpPr>
        <p:grpSpPr bwMode="auto">
          <a:xfrm>
            <a:off x="1135985" y="1806565"/>
            <a:ext cx="8208963" cy="400050"/>
            <a:chOff x="-79" y="1046"/>
            <a:chExt cx="5171" cy="252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79" y="1046"/>
              <a:ext cx="51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Ecuaciones numéricas </a:t>
              </a:r>
            </a:p>
          </p:txBody>
        </p:sp>
        <p:cxnSp>
          <p:nvCxnSpPr>
            <p:cNvPr id="41" name="25 Conector recto"/>
            <p:cNvCxnSpPr/>
            <p:nvPr/>
          </p:nvCxnSpPr>
          <p:spPr bwMode="auto">
            <a:xfrm>
              <a:off x="0" y="1298"/>
              <a:ext cx="265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1261397" y="2332970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sz="2000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2197397" y="3220063"/>
            <a:ext cx="2520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5x + 10 = 2x + 22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1640539" y="3628283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5x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2x</a:t>
            </a: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 + 10 = 2x + 22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2x</a:t>
            </a:r>
            <a:endParaRPr lang="es-E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2206759" y="4030153"/>
            <a:ext cx="2087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3x + 10 = 22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62"/>
          <p:cNvSpPr txBox="1">
            <a:spLocks noChangeArrowheads="1"/>
          </p:cNvSpPr>
          <p:nvPr/>
        </p:nvSpPr>
        <p:spPr bwMode="auto">
          <a:xfrm>
            <a:off x="1641308" y="4438373"/>
            <a:ext cx="3167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3x + 10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10</a:t>
            </a: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 = 22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10</a:t>
            </a:r>
            <a:endParaRPr lang="es-E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2773397" y="4840243"/>
            <a:ext cx="1366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3x = 12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69"/>
          <p:cNvSpPr txBox="1">
            <a:spLocks noChangeArrowheads="1"/>
          </p:cNvSpPr>
          <p:nvPr/>
        </p:nvSpPr>
        <p:spPr bwMode="auto">
          <a:xfrm>
            <a:off x="4142620" y="5335298"/>
            <a:ext cx="1366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x = 4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70"/>
          <p:cNvSpPr>
            <a:spLocks noChangeArrowheads="1"/>
          </p:cNvSpPr>
          <p:nvPr/>
        </p:nvSpPr>
        <p:spPr bwMode="auto">
          <a:xfrm>
            <a:off x="3745274" y="5335298"/>
            <a:ext cx="43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000" u="none" dirty="0">
                <a:solidFill>
                  <a:srgbClr val="4B5D59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</a:p>
        </p:txBody>
      </p:sp>
      <p:sp>
        <p:nvSpPr>
          <p:cNvPr id="26" name="Text Box 71"/>
          <p:cNvSpPr txBox="1">
            <a:spLocks noChangeArrowheads="1"/>
          </p:cNvSpPr>
          <p:nvPr/>
        </p:nvSpPr>
        <p:spPr bwMode="auto">
          <a:xfrm>
            <a:off x="5185397" y="3223238"/>
            <a:ext cx="212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2x)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2"/>
          <p:cNvSpPr txBox="1">
            <a:spLocks noChangeArrowheads="1"/>
          </p:cNvSpPr>
          <p:nvPr/>
        </p:nvSpPr>
        <p:spPr bwMode="auto">
          <a:xfrm>
            <a:off x="5185397" y="4025158"/>
            <a:ext cx="356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10)</a:t>
            </a:r>
            <a:r>
              <a:rPr lang="es-MX" sz="2000" u="none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u="none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73"/>
          <p:cNvSpPr txBox="1">
            <a:spLocks noChangeArrowheads="1"/>
          </p:cNvSpPr>
          <p:nvPr/>
        </p:nvSpPr>
        <p:spPr bwMode="auto">
          <a:xfrm>
            <a:off x="5185397" y="4835248"/>
            <a:ext cx="287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(Dividiendo por 3)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32 Grupo"/>
          <p:cNvGrpSpPr>
            <a:grpSpLocks/>
          </p:cNvGrpSpPr>
          <p:nvPr/>
        </p:nvGrpSpPr>
        <p:grpSpPr bwMode="auto">
          <a:xfrm>
            <a:off x="2542872" y="5240685"/>
            <a:ext cx="1582738" cy="674688"/>
            <a:chOff x="790575" y="4262446"/>
            <a:chExt cx="1582738" cy="674689"/>
          </a:xfrm>
        </p:grpSpPr>
        <p:grpSp>
          <p:nvGrpSpPr>
            <p:cNvPr id="44" name="Group 64"/>
            <p:cNvGrpSpPr>
              <a:grpSpLocks/>
            </p:cNvGrpSpPr>
            <p:nvPr/>
          </p:nvGrpSpPr>
          <p:grpSpPr bwMode="auto">
            <a:xfrm>
              <a:off x="790575" y="4262446"/>
              <a:ext cx="1582738" cy="674689"/>
              <a:chOff x="1202" y="3439"/>
              <a:chExt cx="997" cy="425"/>
            </a:xfrm>
          </p:grpSpPr>
          <p:sp>
            <p:nvSpPr>
              <p:cNvPr id="46" name="Text Box 65"/>
              <p:cNvSpPr txBox="1">
                <a:spLocks noChangeArrowheads="1"/>
              </p:cNvSpPr>
              <p:nvPr/>
            </p:nvSpPr>
            <p:spPr bwMode="auto">
              <a:xfrm>
                <a:off x="1202" y="3612"/>
                <a:ext cx="72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Text Box 66"/>
              <p:cNvSpPr txBox="1">
                <a:spLocks noChangeArrowheads="1"/>
              </p:cNvSpPr>
              <p:nvPr/>
            </p:nvSpPr>
            <p:spPr bwMode="auto">
              <a:xfrm>
                <a:off x="1338" y="3439"/>
                <a:ext cx="86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s-MX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3x</a:t>
                </a:r>
                <a:r>
                  <a:rPr lang="es-MX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s-MX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endParaRPr lang="es-E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Text Box 67"/>
              <p:cNvSpPr txBox="1">
                <a:spLocks noChangeArrowheads="1"/>
              </p:cNvSpPr>
              <p:nvPr/>
            </p:nvSpPr>
            <p:spPr bwMode="auto">
              <a:xfrm>
                <a:off x="1383" y="3607"/>
                <a:ext cx="18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b="1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b="1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Text Box 68"/>
              <p:cNvSpPr txBox="1">
                <a:spLocks noChangeArrowheads="1"/>
              </p:cNvSpPr>
              <p:nvPr/>
            </p:nvSpPr>
            <p:spPr bwMode="auto">
              <a:xfrm>
                <a:off x="1739" y="3612"/>
                <a:ext cx="18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b="1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b="1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Text Box 69"/>
            <p:cNvSpPr txBox="1">
              <a:spLocks noChangeArrowheads="1"/>
            </p:cNvSpPr>
            <p:nvPr/>
          </p:nvSpPr>
          <p:spPr bwMode="auto">
            <a:xfrm>
              <a:off x="1344613" y="4414843"/>
              <a:ext cx="428625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57"/>
          <p:cNvGrpSpPr>
            <a:grpSpLocks/>
          </p:cNvGrpSpPr>
          <p:nvPr/>
        </p:nvGrpSpPr>
        <p:grpSpPr bwMode="auto">
          <a:xfrm>
            <a:off x="1278987" y="2815018"/>
            <a:ext cx="3421060" cy="400050"/>
            <a:chOff x="1111" y="2296"/>
            <a:chExt cx="2155" cy="252"/>
          </a:xfrm>
        </p:grpSpPr>
        <p:sp>
          <p:nvSpPr>
            <p:cNvPr id="51" name="Text Box 58"/>
            <p:cNvSpPr txBox="1">
              <a:spLocks noChangeArrowheads="1"/>
            </p:cNvSpPr>
            <p:nvPr/>
          </p:nvSpPr>
          <p:spPr bwMode="auto">
            <a:xfrm>
              <a:off x="1111" y="2296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a)</a:t>
              </a:r>
              <a:endParaRPr lang="es-ES" sz="2000" u="none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 Box 59"/>
            <p:cNvSpPr txBox="1">
              <a:spLocks noChangeArrowheads="1"/>
            </p:cNvSpPr>
            <p:nvPr/>
          </p:nvSpPr>
          <p:spPr bwMode="auto">
            <a:xfrm>
              <a:off x="1678" y="2296"/>
              <a:ext cx="15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5(x + 2) = 2(x + 11)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5185397" y="2818193"/>
            <a:ext cx="212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(Distribuyendo)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21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4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grpSp>
        <p:nvGrpSpPr>
          <p:cNvPr id="39" name="Group 26"/>
          <p:cNvGrpSpPr>
            <a:grpSpLocks/>
          </p:cNvGrpSpPr>
          <p:nvPr/>
        </p:nvGrpSpPr>
        <p:grpSpPr bwMode="auto">
          <a:xfrm>
            <a:off x="1135985" y="1806565"/>
            <a:ext cx="8208963" cy="400050"/>
            <a:chOff x="-79" y="1046"/>
            <a:chExt cx="5171" cy="252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79" y="1046"/>
              <a:ext cx="51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Ecuaciones numéricas </a:t>
              </a:r>
            </a:p>
          </p:txBody>
        </p:sp>
        <p:cxnSp>
          <p:nvCxnSpPr>
            <p:cNvPr id="41" name="25 Conector recto"/>
            <p:cNvCxnSpPr/>
            <p:nvPr/>
          </p:nvCxnSpPr>
          <p:spPr bwMode="auto">
            <a:xfrm>
              <a:off x="0" y="1298"/>
              <a:ext cx="265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1261397" y="2332970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000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sz="2000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927471" y="3224900"/>
            <a:ext cx="3527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10x + 7 –  6x + 9 = 4x + 16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5266806" y="3207075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(Reduciendo términos semejantes)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962586" y="3764960"/>
            <a:ext cx="2390139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4x + 16 = 4x + 16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5266806" y="3765075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16)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414616" y="4305020"/>
            <a:ext cx="3743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4x + 16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16</a:t>
            </a: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 = 4x + 16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16</a:t>
            </a:r>
            <a:endParaRPr lang="es-E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3538824" y="4805070"/>
            <a:ext cx="1223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4x = 4x</a:t>
            </a:r>
            <a:endParaRPr lang="es-ES" sz="2000" u="none" dirty="0">
              <a:solidFill>
                <a:srgbClr val="00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5266806" y="4791075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4x)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999681" y="5295130"/>
            <a:ext cx="3743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4x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4x</a:t>
            </a: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 = 4x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4x</a:t>
            </a:r>
            <a:endParaRPr lang="es-E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682666" y="5745180"/>
            <a:ext cx="1223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0 = 0</a:t>
            </a:r>
            <a:endParaRPr lang="es-ES" sz="2000" u="none" dirty="0">
              <a:solidFill>
                <a:srgbClr val="00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25"/>
          <p:cNvGrpSpPr>
            <a:grpSpLocks/>
          </p:cNvGrpSpPr>
          <p:nvPr/>
        </p:nvGrpSpPr>
        <p:grpSpPr bwMode="auto">
          <a:xfrm>
            <a:off x="1261397" y="2734607"/>
            <a:ext cx="3887788" cy="400050"/>
            <a:chOff x="1020" y="621"/>
            <a:chExt cx="2449" cy="252"/>
          </a:xfrm>
        </p:grpSpPr>
        <p:sp>
          <p:nvSpPr>
            <p:cNvPr id="54" name="Text Box 4"/>
            <p:cNvSpPr txBox="1">
              <a:spLocks noChangeArrowheads="1"/>
            </p:cNvSpPr>
            <p:nvPr/>
          </p:nvSpPr>
          <p:spPr bwMode="auto">
            <a:xfrm>
              <a:off x="1020" y="621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b)</a:t>
              </a:r>
              <a:endParaRPr lang="es-ES" sz="2000" u="none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5"/>
            <p:cNvSpPr txBox="1">
              <a:spLocks noChangeArrowheads="1"/>
            </p:cNvSpPr>
            <p:nvPr/>
          </p:nvSpPr>
          <p:spPr bwMode="auto">
            <a:xfrm>
              <a:off x="1247" y="621"/>
              <a:ext cx="222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10x + 7 –  3(2x – 3) = 4x + 16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5266806" y="2729845"/>
            <a:ext cx="258820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(Distribuyendo)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2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grpSp>
        <p:nvGrpSpPr>
          <p:cNvPr id="39" name="Group 26"/>
          <p:cNvGrpSpPr>
            <a:grpSpLocks/>
          </p:cNvGrpSpPr>
          <p:nvPr/>
        </p:nvGrpSpPr>
        <p:grpSpPr bwMode="auto">
          <a:xfrm>
            <a:off x="1135985" y="1806565"/>
            <a:ext cx="8208963" cy="400050"/>
            <a:chOff x="-79" y="1046"/>
            <a:chExt cx="5171" cy="252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79" y="1046"/>
              <a:ext cx="51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Ecuaciones numéricas </a:t>
              </a:r>
            </a:p>
          </p:txBody>
        </p:sp>
        <p:cxnSp>
          <p:nvCxnSpPr>
            <p:cNvPr id="41" name="25 Conector recto"/>
            <p:cNvCxnSpPr/>
            <p:nvPr/>
          </p:nvCxnSpPr>
          <p:spPr bwMode="auto">
            <a:xfrm>
              <a:off x="0" y="1298"/>
              <a:ext cx="265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1167706" y="2511355"/>
            <a:ext cx="3887787" cy="396875"/>
            <a:chOff x="1020" y="549"/>
            <a:chExt cx="2449" cy="250"/>
          </a:xfrm>
        </p:grpSpPr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1020" y="549"/>
              <a:ext cx="2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c)</a:t>
              </a:r>
              <a:endParaRPr lang="es-ES" sz="2000" u="none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1247" y="549"/>
              <a:ext cx="2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8x + 2 + 3x = 9x + 12 + 2x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163473" y="2477887"/>
            <a:ext cx="418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(Reduciendo términos semejantes) 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950148" y="3017947"/>
            <a:ext cx="2663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11x + 2 = 11x + 12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5163473" y="3026117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 2)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354845" y="4143072"/>
            <a:ext cx="2160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11x = 11x + 10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163473" y="4151242"/>
            <a:ext cx="3455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66700"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 11x)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2625843" y="5223192"/>
            <a:ext cx="107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0 = 10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1518620" y="3603012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11x + 2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 = 11x + 12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endParaRPr lang="es-E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1689515" y="4683132"/>
            <a:ext cx="3455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11x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11x</a:t>
            </a: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 = 11x + 10 </a:t>
            </a:r>
            <a:r>
              <a:rPr lang="es-MX" sz="2000" b="1" u="none" dirty="0">
                <a:latin typeface="Arial" panose="020B0604020202020204" pitchFamily="34" charset="0"/>
                <a:cs typeface="Arial" panose="020B0604020202020204" pitchFamily="34" charset="0"/>
              </a:rPr>
              <a:t>– 11x</a:t>
            </a:r>
            <a:endParaRPr lang="es-ES" sz="2000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7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grpSp>
        <p:nvGrpSpPr>
          <p:cNvPr id="39" name="Group 26"/>
          <p:cNvGrpSpPr>
            <a:grpSpLocks/>
          </p:cNvGrpSpPr>
          <p:nvPr/>
        </p:nvGrpSpPr>
        <p:grpSpPr bwMode="auto">
          <a:xfrm>
            <a:off x="194289" y="1751974"/>
            <a:ext cx="8208963" cy="400050"/>
            <a:chOff x="-79" y="1046"/>
            <a:chExt cx="5171" cy="252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79" y="1046"/>
              <a:ext cx="51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Ecuaciones fraccionarias </a:t>
              </a:r>
            </a:p>
          </p:txBody>
        </p:sp>
        <p:cxnSp>
          <p:nvCxnSpPr>
            <p:cNvPr id="41" name="25 Conector recto"/>
            <p:cNvCxnSpPr/>
            <p:nvPr/>
          </p:nvCxnSpPr>
          <p:spPr bwMode="auto">
            <a:xfrm>
              <a:off x="0" y="1298"/>
              <a:ext cx="1999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55584" y="2158021"/>
            <a:ext cx="10257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180975"/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método muy útil para resolverlas es eliminar los denominadores y dejarlas lineales. 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94289" y="2564127"/>
            <a:ext cx="1655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</a:t>
            </a:r>
            <a:endParaRPr lang="es-ES" sz="2000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1382009" y="2564127"/>
            <a:ext cx="5976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Determinar el valor de </a:t>
            </a:r>
            <a:r>
              <a:rPr 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x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en la siguiente ecuación</a:t>
            </a:r>
          </a:p>
        </p:txBody>
      </p:sp>
      <p:sp>
        <p:nvSpPr>
          <p:cNvPr id="30" name="Rectangle 80"/>
          <p:cNvSpPr>
            <a:spLocks noChangeArrowheads="1"/>
          </p:cNvSpPr>
          <p:nvPr/>
        </p:nvSpPr>
        <p:spPr bwMode="auto">
          <a:xfrm>
            <a:off x="1886539" y="5488621"/>
            <a:ext cx="3590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 </a:t>
            </a:r>
            <a:r>
              <a:rPr lang="es-ES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∙ 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3x + 2 </a:t>
            </a:r>
            <a:r>
              <a:rPr lang="es-ES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∙ 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= 1 </a:t>
            </a:r>
            <a:r>
              <a:rPr lang="es-ES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∙</a:t>
            </a:r>
            <a:r>
              <a:rPr lang="es-ES" sz="2000" u="none" dirty="0">
                <a:solidFill>
                  <a:srgbClr val="4B5D59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3x </a:t>
            </a:r>
            <a:r>
              <a:rPr lang="es-MX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20</a:t>
            </a:r>
          </a:p>
        </p:txBody>
      </p:sp>
      <p:sp>
        <p:nvSpPr>
          <p:cNvPr id="31" name="Rectangle 81"/>
          <p:cNvSpPr>
            <a:spLocks noChangeArrowheads="1"/>
          </p:cNvSpPr>
          <p:nvPr/>
        </p:nvSpPr>
        <p:spPr bwMode="auto">
          <a:xfrm>
            <a:off x="2551005" y="5967785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6x + 2 = 3x </a:t>
            </a:r>
            <a:r>
              <a:rPr lang="es-MX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20</a:t>
            </a:r>
          </a:p>
        </p:txBody>
      </p:sp>
      <p:sp>
        <p:nvSpPr>
          <p:cNvPr id="32" name="Text Box 82"/>
          <p:cNvSpPr txBox="1">
            <a:spLocks noChangeArrowheads="1"/>
          </p:cNvSpPr>
          <p:nvPr/>
        </p:nvSpPr>
        <p:spPr bwMode="auto">
          <a:xfrm>
            <a:off x="5440914" y="3197341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(Simplificando)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3"/>
          <p:cNvSpPr txBox="1">
            <a:spLocks noChangeArrowheads="1"/>
          </p:cNvSpPr>
          <p:nvPr/>
        </p:nvSpPr>
        <p:spPr bwMode="auto">
          <a:xfrm>
            <a:off x="5440914" y="4085296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(Multiplicando por 10)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85"/>
          <p:cNvSpPr txBox="1">
            <a:spLocks noChangeArrowheads="1"/>
          </p:cNvSpPr>
          <p:nvPr/>
        </p:nvSpPr>
        <p:spPr bwMode="auto">
          <a:xfrm>
            <a:off x="5432459" y="4858551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(Simplificando)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123 Grupo"/>
          <p:cNvGrpSpPr>
            <a:grpSpLocks/>
          </p:cNvGrpSpPr>
          <p:nvPr/>
        </p:nvGrpSpPr>
        <p:grpSpPr bwMode="auto">
          <a:xfrm>
            <a:off x="2052039" y="3140191"/>
            <a:ext cx="3200400" cy="688975"/>
            <a:chOff x="1014614" y="3099706"/>
            <a:chExt cx="3200196" cy="688976"/>
          </a:xfrm>
        </p:grpSpPr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1154773" y="3099706"/>
              <a:ext cx="358775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1154773" y="3386590"/>
              <a:ext cx="358775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1421706" y="3216273"/>
              <a:ext cx="25073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x                    x 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5" name="Group 17"/>
            <p:cNvGrpSpPr>
              <a:grpSpLocks/>
            </p:cNvGrpSpPr>
            <p:nvPr/>
          </p:nvGrpSpPr>
          <p:grpSpPr bwMode="auto">
            <a:xfrm>
              <a:off x="1856691" y="3099706"/>
              <a:ext cx="647700" cy="688976"/>
              <a:chOff x="2145" y="2341"/>
              <a:chExt cx="408" cy="434"/>
            </a:xfrm>
          </p:grpSpPr>
          <p:sp>
            <p:nvSpPr>
              <p:cNvPr id="51" name="Text Box 14"/>
              <p:cNvSpPr txBox="1">
                <a:spLocks noChangeArrowheads="1"/>
              </p:cNvSpPr>
              <p:nvPr/>
            </p:nvSpPr>
            <p:spPr bwMode="auto">
              <a:xfrm>
                <a:off x="2200" y="2341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 Box 15"/>
              <p:cNvSpPr txBox="1">
                <a:spLocks noChangeArrowheads="1"/>
              </p:cNvSpPr>
              <p:nvPr/>
            </p:nvSpPr>
            <p:spPr bwMode="auto">
              <a:xfrm>
                <a:off x="2145" y="2523"/>
                <a:ext cx="4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2346320" y="3172731"/>
              <a:ext cx="360363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CL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7" name="Group 19"/>
            <p:cNvGrpSpPr>
              <a:grpSpLocks/>
            </p:cNvGrpSpPr>
            <p:nvPr/>
          </p:nvGrpSpPr>
          <p:grpSpPr bwMode="auto">
            <a:xfrm>
              <a:off x="2552692" y="3099706"/>
              <a:ext cx="647700" cy="688976"/>
              <a:chOff x="2145" y="2341"/>
              <a:chExt cx="408" cy="434"/>
            </a:xfrm>
          </p:grpSpPr>
          <p:sp>
            <p:nvSpPr>
              <p:cNvPr id="49" name="Text Box 20"/>
              <p:cNvSpPr txBox="1">
                <a:spLocks noChangeArrowheads="1"/>
              </p:cNvSpPr>
              <p:nvPr/>
            </p:nvSpPr>
            <p:spPr bwMode="auto">
              <a:xfrm>
                <a:off x="2200" y="2341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 Box 21"/>
              <p:cNvSpPr txBox="1">
                <a:spLocks noChangeArrowheads="1"/>
              </p:cNvSpPr>
              <p:nvPr/>
            </p:nvSpPr>
            <p:spPr bwMode="auto">
              <a:xfrm>
                <a:off x="2145" y="2523"/>
                <a:ext cx="4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>
              <a:off x="1014614" y="3229822"/>
              <a:ext cx="32001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––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rPr>
                <a:t>    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+ ––  =  ––     – 2 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126 Grupo"/>
          <p:cNvGrpSpPr>
            <a:grpSpLocks/>
          </p:cNvGrpSpPr>
          <p:nvPr/>
        </p:nvGrpSpPr>
        <p:grpSpPr bwMode="auto">
          <a:xfrm>
            <a:off x="2052039" y="3981566"/>
            <a:ext cx="3200400" cy="688975"/>
            <a:chOff x="1055892" y="3941745"/>
            <a:chExt cx="3200196" cy="688974"/>
          </a:xfrm>
        </p:grpSpPr>
        <p:grpSp>
          <p:nvGrpSpPr>
            <p:cNvPr id="54" name="Group 92"/>
            <p:cNvGrpSpPr>
              <a:grpSpLocks/>
            </p:cNvGrpSpPr>
            <p:nvPr/>
          </p:nvGrpSpPr>
          <p:grpSpPr bwMode="auto">
            <a:xfrm>
              <a:off x="1198586" y="3941745"/>
              <a:ext cx="2044700" cy="688974"/>
              <a:chOff x="1474" y="2563"/>
              <a:chExt cx="1288" cy="434"/>
            </a:xfrm>
          </p:grpSpPr>
          <p:sp>
            <p:nvSpPr>
              <p:cNvPr id="57" name="Text Box 26"/>
              <p:cNvSpPr txBox="1">
                <a:spLocks noChangeArrowheads="1"/>
              </p:cNvSpPr>
              <p:nvPr/>
            </p:nvSpPr>
            <p:spPr bwMode="auto">
              <a:xfrm>
                <a:off x="1474" y="2563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8" name="Group 91"/>
              <p:cNvGrpSpPr>
                <a:grpSpLocks/>
              </p:cNvGrpSpPr>
              <p:nvPr/>
            </p:nvGrpSpPr>
            <p:grpSpPr bwMode="auto">
              <a:xfrm>
                <a:off x="1474" y="2563"/>
                <a:ext cx="1288" cy="434"/>
                <a:chOff x="1474" y="2563"/>
                <a:chExt cx="1288" cy="434"/>
              </a:xfrm>
            </p:grpSpPr>
            <p:sp>
              <p:nvSpPr>
                <p:cNvPr id="5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74" y="2745"/>
                  <a:ext cx="22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2000" u="none"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  <a:endParaRPr lang="es-ES" sz="2000" u="non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0" name="Group 90"/>
                <p:cNvGrpSpPr>
                  <a:grpSpLocks/>
                </p:cNvGrpSpPr>
                <p:nvPr/>
              </p:nvGrpSpPr>
              <p:grpSpPr bwMode="auto">
                <a:xfrm>
                  <a:off x="1936" y="2563"/>
                  <a:ext cx="826" cy="434"/>
                  <a:chOff x="1936" y="2563"/>
                  <a:chExt cx="826" cy="434"/>
                </a:xfrm>
              </p:grpSpPr>
              <p:grpSp>
                <p:nvGrpSpPr>
                  <p:cNvPr id="6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1936" y="2563"/>
                    <a:ext cx="408" cy="434"/>
                    <a:chOff x="2163" y="2341"/>
                    <a:chExt cx="408" cy="434"/>
                  </a:xfrm>
                </p:grpSpPr>
                <p:sp>
                  <p:nvSpPr>
                    <p:cNvPr id="65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00" y="2341"/>
                      <a:ext cx="226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2000" u="non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200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63" y="2523"/>
                      <a:ext cx="40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20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</a:t>
                      </a:r>
                      <a:endParaRPr lang="es-ES" sz="2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62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2354" y="2563"/>
                    <a:ext cx="408" cy="434"/>
                    <a:chOff x="2127" y="2341"/>
                    <a:chExt cx="408" cy="434"/>
                  </a:xfrm>
                </p:grpSpPr>
                <p:sp>
                  <p:nvSpPr>
                    <p:cNvPr id="63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82" y="2341"/>
                      <a:ext cx="226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2000" u="non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200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4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27" y="2523"/>
                      <a:ext cx="408" cy="25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>
                        <a:spcBef>
                          <a:spcPct val="50000"/>
                        </a:spcBef>
                      </a:pPr>
                      <a:r>
                        <a:rPr lang="es-MX" sz="2000" u="non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200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55" name="Text Box 13"/>
            <p:cNvSpPr txBox="1">
              <a:spLocks noChangeArrowheads="1"/>
            </p:cNvSpPr>
            <p:nvPr/>
          </p:nvSpPr>
          <p:spPr bwMode="auto">
            <a:xfrm>
              <a:off x="1055892" y="4071432"/>
              <a:ext cx="32001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 ––</a:t>
              </a: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rPr>
                <a:t>    </a:t>
              </a: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+ ––  =  ––    – 2 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 Box 13"/>
            <p:cNvSpPr txBox="1">
              <a:spLocks noChangeArrowheads="1"/>
            </p:cNvSpPr>
            <p:nvPr/>
          </p:nvSpPr>
          <p:spPr bwMode="auto">
            <a:xfrm>
              <a:off x="1428728" y="4071942"/>
              <a:ext cx="25073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x                    x 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129 Grupo"/>
          <p:cNvGrpSpPr>
            <a:grpSpLocks/>
          </p:cNvGrpSpPr>
          <p:nvPr/>
        </p:nvGrpSpPr>
        <p:grpSpPr bwMode="auto">
          <a:xfrm>
            <a:off x="1318344" y="4741707"/>
            <a:ext cx="6229350" cy="693738"/>
            <a:chOff x="1057024" y="4657960"/>
            <a:chExt cx="6229620" cy="693548"/>
          </a:xfrm>
        </p:grpSpPr>
        <p:sp>
          <p:nvSpPr>
            <p:cNvPr id="68" name="Text Box 41"/>
            <p:cNvSpPr txBox="1">
              <a:spLocks noChangeArrowheads="1"/>
            </p:cNvSpPr>
            <p:nvPr/>
          </p:nvSpPr>
          <p:spPr bwMode="auto">
            <a:xfrm>
              <a:off x="1557090" y="4657960"/>
              <a:ext cx="3587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43"/>
            <p:cNvSpPr txBox="1">
              <a:spLocks noChangeArrowheads="1"/>
            </p:cNvSpPr>
            <p:nvPr/>
          </p:nvSpPr>
          <p:spPr bwMode="auto">
            <a:xfrm>
              <a:off x="1555774" y="4951398"/>
              <a:ext cx="3587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s-ES" sz="2000" u="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0" name="Group 45"/>
            <p:cNvGrpSpPr>
              <a:grpSpLocks/>
            </p:cNvGrpSpPr>
            <p:nvPr/>
          </p:nvGrpSpPr>
          <p:grpSpPr bwMode="auto">
            <a:xfrm>
              <a:off x="2679726" y="4662470"/>
              <a:ext cx="647700" cy="688974"/>
              <a:chOff x="2181" y="2341"/>
              <a:chExt cx="408" cy="434"/>
            </a:xfrm>
          </p:grpSpPr>
          <p:sp>
            <p:nvSpPr>
              <p:cNvPr id="75" name="Text Box 46"/>
              <p:cNvSpPr txBox="1">
                <a:spLocks noChangeArrowheads="1"/>
              </p:cNvSpPr>
              <p:nvPr/>
            </p:nvSpPr>
            <p:spPr bwMode="auto">
              <a:xfrm>
                <a:off x="2218" y="2341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Text Box 47"/>
              <p:cNvSpPr txBox="1">
                <a:spLocks noChangeArrowheads="1"/>
              </p:cNvSpPr>
              <p:nvPr/>
            </p:nvSpPr>
            <p:spPr bwMode="auto">
              <a:xfrm>
                <a:off x="2181" y="2523"/>
                <a:ext cx="4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 5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1" name="Group 50"/>
            <p:cNvGrpSpPr>
              <a:grpSpLocks/>
            </p:cNvGrpSpPr>
            <p:nvPr/>
          </p:nvGrpSpPr>
          <p:grpSpPr bwMode="auto">
            <a:xfrm>
              <a:off x="3644924" y="4662470"/>
              <a:ext cx="647700" cy="688974"/>
              <a:chOff x="2154" y="2341"/>
              <a:chExt cx="408" cy="434"/>
            </a:xfrm>
          </p:grpSpPr>
          <p:sp>
            <p:nvSpPr>
              <p:cNvPr id="73" name="Text Box 51"/>
              <p:cNvSpPr txBox="1">
                <a:spLocks noChangeArrowheads="1"/>
              </p:cNvSpPr>
              <p:nvPr/>
            </p:nvSpPr>
            <p:spPr bwMode="auto">
              <a:xfrm>
                <a:off x="2200" y="2341"/>
                <a:ext cx="2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 Box 52"/>
              <p:cNvSpPr txBox="1">
                <a:spLocks noChangeArrowheads="1"/>
              </p:cNvSpPr>
              <p:nvPr/>
            </p:nvSpPr>
            <p:spPr bwMode="auto">
              <a:xfrm>
                <a:off x="2154" y="2523"/>
                <a:ext cx="4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1057024" y="4793487"/>
              <a:ext cx="6229620" cy="39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MX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r>
                <a:rPr lang="es-ES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∙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––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rPr>
                <a:t> x 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lang="es-MX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r>
                <a:rPr lang="es-ES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∙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––  = </a:t>
              </a:r>
              <a:r>
                <a:rPr lang="es-MX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r>
                <a:rPr lang="es-ES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∙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–– x – </a:t>
              </a:r>
              <a:r>
                <a:rPr lang="es-MX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r>
                <a:rPr lang="es-ES" sz="2000" b="1" u="none" dirty="0">
                  <a:latin typeface="Arial" panose="020B0604020202020204" pitchFamily="34" charset="0"/>
                  <a:cs typeface="Arial" panose="020B0604020202020204" pitchFamily="34" charset="0"/>
                </a:rPr>
                <a:t>∙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96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cxnSp>
        <p:nvCxnSpPr>
          <p:cNvPr id="41" name="25 Conector recto"/>
          <p:cNvCxnSpPr/>
          <p:nvPr/>
        </p:nvCxnSpPr>
        <p:spPr bwMode="auto">
          <a:xfrm>
            <a:off x="1261398" y="147338"/>
            <a:ext cx="4211638" cy="0"/>
          </a:xfrm>
          <a:prstGeom prst="line">
            <a:avLst/>
          </a:prstGeom>
          <a:ln>
            <a:solidFill>
              <a:srgbClr val="84BD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606309" y="2758009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3x + 2 = </a:t>
            </a:r>
            <a:r>
              <a:rPr lang="es-MX" sz="2000" u="none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20</a:t>
            </a:r>
          </a:p>
        </p:txBody>
      </p:sp>
      <p:sp>
        <p:nvSpPr>
          <p:cNvPr id="55" name="Rectangle 5"/>
          <p:cNvSpPr>
            <a:spLocks noChangeArrowheads="1"/>
          </p:cNvSpPr>
          <p:nvPr/>
        </p:nvSpPr>
        <p:spPr bwMode="auto">
          <a:xfrm>
            <a:off x="4026094" y="3699604"/>
            <a:ext cx="1655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3x = </a:t>
            </a:r>
            <a:r>
              <a:rPr lang="es-MX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22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3045407" y="2326209"/>
            <a:ext cx="3311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6x </a:t>
            </a:r>
            <a:r>
              <a:rPr lang="es-CL" sz="2000" b="1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 3x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+ 2 = 3x </a:t>
            </a:r>
            <a:r>
              <a:rPr lang="es-CL" sz="2000" b="1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 3x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s-MX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20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6914902" y="2740624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2)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3188604" y="3249554"/>
            <a:ext cx="280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3x + 2 </a:t>
            </a:r>
            <a:r>
              <a:rPr lang="es-CL" sz="2000" b="1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 2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= </a:t>
            </a:r>
            <a:r>
              <a:rPr lang="es-MX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20 </a:t>
            </a:r>
            <a:r>
              <a:rPr lang="es-CL" sz="2000" b="1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 2</a:t>
            </a:r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6914902" y="3604624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(Dividiendo por 3)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25"/>
          <p:cNvSpPr>
            <a:spLocks noChangeArrowheads="1"/>
          </p:cNvSpPr>
          <p:nvPr/>
        </p:nvSpPr>
        <p:spPr bwMode="auto">
          <a:xfrm>
            <a:off x="3606309" y="1894409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6x + 2 = 3x </a:t>
            </a:r>
            <a:r>
              <a:rPr lang="es-MX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–</a:t>
            </a:r>
            <a:r>
              <a:rPr lang="es-CL" sz="2000" u="none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20</a:t>
            </a:r>
          </a:p>
        </p:txBody>
      </p:sp>
      <p:sp>
        <p:nvSpPr>
          <p:cNvPr id="61" name="Text Box 26"/>
          <p:cNvSpPr txBox="1">
            <a:spLocks noChangeArrowheads="1"/>
          </p:cNvSpPr>
          <p:nvPr/>
        </p:nvSpPr>
        <p:spPr bwMode="auto">
          <a:xfrm>
            <a:off x="6914902" y="1876624"/>
            <a:ext cx="216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000" u="none" dirty="0">
                <a:latin typeface="Arial" panose="020B0604020202020204" pitchFamily="34" charset="0"/>
                <a:cs typeface="Arial" panose="020B0604020202020204" pitchFamily="34" charset="0"/>
              </a:rPr>
              <a:t>(Restando 3x)</a:t>
            </a:r>
            <a:endParaRPr lang="es-ES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2" name="Group 31"/>
          <p:cNvGrpSpPr>
            <a:grpSpLocks/>
          </p:cNvGrpSpPr>
          <p:nvPr/>
        </p:nvGrpSpPr>
        <p:grpSpPr bwMode="auto">
          <a:xfrm>
            <a:off x="3881657" y="4099654"/>
            <a:ext cx="1665288" cy="685800"/>
            <a:chOff x="875" y="2341"/>
            <a:chExt cx="1049" cy="432"/>
          </a:xfrm>
        </p:grpSpPr>
        <p:grpSp>
          <p:nvGrpSpPr>
            <p:cNvPr id="63" name="Group 92"/>
            <p:cNvGrpSpPr>
              <a:grpSpLocks/>
            </p:cNvGrpSpPr>
            <p:nvPr/>
          </p:nvGrpSpPr>
          <p:grpSpPr bwMode="auto">
            <a:xfrm>
              <a:off x="919" y="2341"/>
              <a:ext cx="1005" cy="432"/>
              <a:chOff x="1428" y="2563"/>
              <a:chExt cx="1005" cy="432"/>
            </a:xfrm>
          </p:grpSpPr>
          <p:sp>
            <p:nvSpPr>
              <p:cNvPr id="65" name="Text Box 26"/>
              <p:cNvSpPr txBox="1">
                <a:spLocks noChangeArrowheads="1"/>
              </p:cNvSpPr>
              <p:nvPr/>
            </p:nvSpPr>
            <p:spPr bwMode="auto">
              <a:xfrm>
                <a:off x="1428" y="2563"/>
                <a:ext cx="36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>
                    <a:latin typeface="Arial" panose="020B0604020202020204" pitchFamily="34" charset="0"/>
                    <a:cs typeface="Arial" panose="020B0604020202020204" pitchFamily="34" charset="0"/>
                  </a:rPr>
                  <a:t>3x</a:t>
                </a:r>
                <a:endParaRPr lang="es-ES" sz="2000" u="none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66" name="Group 91"/>
              <p:cNvGrpSpPr>
                <a:grpSpLocks/>
              </p:cNvGrpSpPr>
              <p:nvPr/>
            </p:nvGrpSpPr>
            <p:grpSpPr bwMode="auto">
              <a:xfrm>
                <a:off x="1474" y="2563"/>
                <a:ext cx="959" cy="432"/>
                <a:chOff x="1474" y="2563"/>
                <a:chExt cx="959" cy="432"/>
              </a:xfrm>
            </p:grpSpPr>
            <p:sp>
              <p:nvSpPr>
                <p:cNvPr id="6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74" y="2745"/>
                  <a:ext cx="22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MX" sz="2000" b="1" u="none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es-ES" sz="2000" b="1" u="none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8" name="Group 30"/>
                <p:cNvGrpSpPr>
                  <a:grpSpLocks/>
                </p:cNvGrpSpPr>
                <p:nvPr/>
              </p:nvGrpSpPr>
              <p:grpSpPr bwMode="auto">
                <a:xfrm>
                  <a:off x="1888" y="2563"/>
                  <a:ext cx="545" cy="432"/>
                  <a:chOff x="2115" y="2341"/>
                  <a:chExt cx="545" cy="432"/>
                </a:xfrm>
              </p:grpSpPr>
              <p:sp>
                <p:nvSpPr>
                  <p:cNvPr id="6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5" y="2341"/>
                    <a:ext cx="545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CL" sz="2000" u="none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 22</a:t>
                    </a:r>
                    <a:endParaRPr lang="es-ES" sz="2000" u="non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6" y="2523"/>
                    <a:ext cx="408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MX" sz="2000" u="none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s-MX" sz="2000" b="1" u="none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  <a:endParaRPr lang="es-ES" sz="2000" b="1" u="none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64" name="Text Box 13"/>
            <p:cNvSpPr txBox="1">
              <a:spLocks noChangeArrowheads="1"/>
            </p:cNvSpPr>
            <p:nvPr/>
          </p:nvSpPr>
          <p:spPr bwMode="auto">
            <a:xfrm>
              <a:off x="875" y="2422"/>
              <a:ext cx="100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––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rPr>
                <a:t>  =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 ––––   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104 Grupo"/>
          <p:cNvGrpSpPr>
            <a:grpSpLocks/>
          </p:cNvGrpSpPr>
          <p:nvPr/>
        </p:nvGrpSpPr>
        <p:grpSpPr bwMode="auto">
          <a:xfrm>
            <a:off x="3910607" y="4732859"/>
            <a:ext cx="1816255" cy="688975"/>
            <a:chOff x="1105556" y="3941739"/>
            <a:chExt cx="1817387" cy="688973"/>
          </a:xfrm>
        </p:grpSpPr>
        <p:grpSp>
          <p:nvGrpSpPr>
            <p:cNvPr id="72" name="Group 30"/>
            <p:cNvGrpSpPr>
              <a:grpSpLocks/>
            </p:cNvGrpSpPr>
            <p:nvPr/>
          </p:nvGrpSpPr>
          <p:grpSpPr bwMode="auto">
            <a:xfrm>
              <a:off x="1932017" y="3941739"/>
              <a:ext cx="728664" cy="688973"/>
              <a:chOff x="2163" y="2341"/>
              <a:chExt cx="459" cy="434"/>
            </a:xfrm>
          </p:grpSpPr>
          <p:sp>
            <p:nvSpPr>
              <p:cNvPr id="74" name="Text Box 31"/>
              <p:cNvSpPr txBox="1">
                <a:spLocks noChangeArrowheads="1"/>
              </p:cNvSpPr>
              <p:nvPr/>
            </p:nvSpPr>
            <p:spPr bwMode="auto">
              <a:xfrm>
                <a:off x="2163" y="2341"/>
                <a:ext cx="45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CL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– 22</a:t>
                </a:r>
                <a:endParaRPr lang="es-ES" sz="2000" u="non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 Box 32"/>
              <p:cNvSpPr txBox="1">
                <a:spLocks noChangeArrowheads="1"/>
              </p:cNvSpPr>
              <p:nvPr/>
            </p:nvSpPr>
            <p:spPr bwMode="auto">
              <a:xfrm>
                <a:off x="2209" y="2523"/>
                <a:ext cx="40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MX" sz="2000" u="none" dirty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endParaRPr lang="es-ES" sz="2000" u="non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3" name="Text Box 13"/>
            <p:cNvSpPr txBox="1">
              <a:spLocks noChangeArrowheads="1"/>
            </p:cNvSpPr>
            <p:nvPr/>
          </p:nvSpPr>
          <p:spPr bwMode="auto">
            <a:xfrm>
              <a:off x="1105556" y="4058076"/>
              <a:ext cx="1817387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  <a:sym typeface="Symbol" pitchFamily="18" charset="2"/>
                </a:rPr>
                <a:t>   x  =</a:t>
              </a:r>
              <a:r>
                <a:rPr lang="es-MX" sz="2000" u="none" dirty="0">
                  <a:latin typeface="Arial" panose="020B0604020202020204" pitchFamily="34" charset="0"/>
                  <a:cs typeface="Arial" panose="020B0604020202020204" pitchFamily="34" charset="0"/>
                </a:rPr>
                <a:t>  ––––  </a:t>
              </a:r>
              <a:endParaRPr lang="es-ES" sz="2000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320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de primer grado </a:t>
            </a:r>
          </a:p>
        </p:txBody>
      </p:sp>
      <p:grpSp>
        <p:nvGrpSpPr>
          <p:cNvPr id="39" name="Group 26"/>
          <p:cNvGrpSpPr>
            <a:grpSpLocks/>
          </p:cNvGrpSpPr>
          <p:nvPr/>
        </p:nvGrpSpPr>
        <p:grpSpPr bwMode="auto">
          <a:xfrm>
            <a:off x="1135985" y="1806565"/>
            <a:ext cx="8208963" cy="400050"/>
            <a:chOff x="-79" y="1046"/>
            <a:chExt cx="5171" cy="252"/>
          </a:xfrm>
        </p:grpSpPr>
        <p:sp>
          <p:nvSpPr>
            <p:cNvPr id="40" name="40 CuadroTexto"/>
            <p:cNvSpPr txBox="1">
              <a:spLocks noChangeArrowheads="1"/>
            </p:cNvSpPr>
            <p:nvPr/>
          </p:nvSpPr>
          <p:spPr bwMode="auto">
            <a:xfrm>
              <a:off x="-79" y="1046"/>
              <a:ext cx="51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Ecuaciones literale</a:t>
              </a:r>
              <a:r>
                <a:rPr lang="es-CL" sz="2000" b="1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s-CL" sz="2000" b="1" u="none" dirty="0">
                  <a:solidFill>
                    <a:srgbClr val="7F7F7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cxnSp>
          <p:nvCxnSpPr>
            <p:cNvPr id="41" name="25 Conector recto"/>
            <p:cNvCxnSpPr/>
            <p:nvPr/>
          </p:nvCxnSpPr>
          <p:spPr bwMode="auto">
            <a:xfrm>
              <a:off x="0" y="1298"/>
              <a:ext cx="2653" cy="0"/>
            </a:xfrm>
            <a:prstGeom prst="line">
              <a:avLst/>
            </a:prstGeom>
            <a:ln>
              <a:solidFill>
                <a:srgbClr val="84BD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6703" y="2847941"/>
            <a:ext cx="1655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b="1" u="none" dirty="0">
                <a:solidFill>
                  <a:srgbClr val="62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  <a:endParaRPr lang="es-ES" b="1" u="none" dirty="0">
              <a:solidFill>
                <a:srgbClr val="628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2060695" y="3637415"/>
            <a:ext cx="2881313" cy="369888"/>
            <a:chOff x="1110" y="1793"/>
            <a:chExt cx="1815" cy="233"/>
          </a:xfrm>
        </p:grpSpPr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1110" y="1793"/>
              <a:ext cx="2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s-ES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1337" y="1793"/>
              <a:ext cx="15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u="none" dirty="0" err="1">
                  <a:latin typeface="Arial" panose="020B0604020202020204" pitchFamily="34" charset="0"/>
                  <a:cs typeface="Arial" panose="020B0604020202020204" pitchFamily="34" charset="0"/>
                </a:rPr>
                <a:t>px</a:t>
              </a:r>
              <a:r>
                <a:rPr lang="es-MX" u="none" dirty="0">
                  <a:latin typeface="Arial" panose="020B0604020202020204" pitchFamily="34" charset="0"/>
                  <a:cs typeface="Arial" panose="020B0604020202020204" pitchFamily="34" charset="0"/>
                </a:rPr>
                <a:t> + q = </a:t>
              </a:r>
              <a:r>
                <a:rPr lang="es-MX" u="none" dirty="0" err="1">
                  <a:latin typeface="Arial" panose="020B0604020202020204" pitchFamily="34" charset="0"/>
                  <a:cs typeface="Arial" panose="020B0604020202020204" pitchFamily="34" charset="0"/>
                </a:rPr>
                <a:t>qx</a:t>
              </a:r>
              <a:r>
                <a:rPr lang="es-MX" u="none" dirty="0">
                  <a:latin typeface="Arial" panose="020B0604020202020204" pitchFamily="34" charset="0"/>
                  <a:cs typeface="Arial" panose="020B0604020202020204" pitchFamily="34" charset="0"/>
                </a:rPr>
                <a:t> + p</a:t>
              </a:r>
              <a:endParaRPr lang="es-ES" u="non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5264695" y="3626819"/>
            <a:ext cx="2295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(Restando </a:t>
            </a: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1097280" y="3194191"/>
            <a:ext cx="662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u="none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s-E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 p ≠ q, determinar el valor de </a:t>
            </a:r>
            <a:r>
              <a:rPr lang="es-ES" b="1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1826695" y="4069211"/>
            <a:ext cx="3671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+ q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MX" b="1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+ p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MX" b="1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endParaRPr lang="es-ES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1880695" y="4501011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+ q – </a:t>
            </a: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r>
              <a:rPr lang="es-MX" u="none" dirty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= p</a:t>
            </a:r>
            <a:endParaRPr lang="es-ES" u="none" dirty="0">
              <a:solidFill>
                <a:srgbClr val="00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5264695" y="4507361"/>
            <a:ext cx="18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(Restando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1430695" y="4932811"/>
            <a:ext cx="3455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+ q – </a:t>
            </a: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– q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= p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– q</a:t>
            </a:r>
            <a:endParaRPr lang="es-ES" b="1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276695" y="5299523"/>
            <a:ext cx="3455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MX" u="none" dirty="0" err="1">
                <a:latin typeface="Arial" panose="020B0604020202020204" pitchFamily="34" charset="0"/>
                <a:cs typeface="Arial" panose="020B0604020202020204" pitchFamily="34" charset="0"/>
              </a:rPr>
              <a:t>qx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= p – q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5264695" y="5293173"/>
            <a:ext cx="2736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(Factorizando por </a:t>
            </a:r>
            <a:r>
              <a:rPr lang="es-MX" b="1" u="none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2222695" y="5686886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x(p – q) = p – q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2888676" y="6025520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x = 1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5264695" y="5686886"/>
            <a:ext cx="2990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(Dividiendo por (p – q)</a:t>
            </a:r>
            <a:r>
              <a:rPr lang="es-ES" u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MX" u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1115282" y="2206615"/>
            <a:ext cx="1004039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/>
            <a:r>
              <a:rPr lang="es-E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aquella ecuación en la que el valor de la incógnita se despeja en términos </a:t>
            </a:r>
            <a:endParaRPr lang="es-ES" sz="2000" u="none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s-ES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otras letras que representan cantidades conocidas.</a:t>
            </a:r>
          </a:p>
        </p:txBody>
      </p:sp>
    </p:spTree>
    <p:extLst>
      <p:ext uri="{BB962C8B-B14F-4D97-AF65-F5344CB8AC3E}">
        <p14:creationId xmlns:p14="http://schemas.microsoft.com/office/powerpoint/2010/main" val="390376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1831</TotalTime>
  <Words>2117</Words>
  <Application>Microsoft Office PowerPoint</Application>
  <PresentationFormat>Panorámica</PresentationFormat>
  <Paragraphs>493</Paragraphs>
  <Slides>25</Slides>
  <Notes>23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Trebuchet MS</vt:lpstr>
      <vt:lpstr>Wingdings 3</vt:lpstr>
      <vt:lpstr>Faceta</vt:lpstr>
      <vt:lpstr>Ecuación</vt:lpstr>
      <vt:lpstr>Matemáticas </vt:lpstr>
      <vt:lpstr>Ecuación de primer grado </vt:lpstr>
      <vt:lpstr>Ecuación de primer grado </vt:lpstr>
      <vt:lpstr>Ecuación de primer grado </vt:lpstr>
      <vt:lpstr>Ecuación de primer grado </vt:lpstr>
      <vt:lpstr>Ecuación de primer grado </vt:lpstr>
      <vt:lpstr>Ecuación de primer grado </vt:lpstr>
      <vt:lpstr>Ecuación de primer grado </vt:lpstr>
      <vt:lpstr>Ecuación de primer grado </vt:lpstr>
      <vt:lpstr>Ecuación de primer grado </vt:lpstr>
      <vt:lpstr>Desigualdades </vt:lpstr>
      <vt:lpstr>Desigualdades </vt:lpstr>
      <vt:lpstr>Desigualdades </vt:lpstr>
      <vt:lpstr>Desigualdades </vt:lpstr>
      <vt:lpstr>Desigualdades </vt:lpstr>
      <vt:lpstr>Desigualdades </vt:lpstr>
      <vt:lpstr>Desigualdades </vt:lpstr>
      <vt:lpstr>Intervalos </vt:lpstr>
      <vt:lpstr>Intervalos </vt:lpstr>
      <vt:lpstr>Intervalos </vt:lpstr>
      <vt:lpstr>Intervalos </vt:lpstr>
      <vt:lpstr>Inecuaciones lineales </vt:lpstr>
      <vt:lpstr>Inecuaciones lineales </vt:lpstr>
      <vt:lpstr>Inecuaciones lineales </vt:lpstr>
      <vt:lpstr>Ejemplo PSU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</dc:title>
  <dc:creator>Yani</dc:creator>
  <cp:lastModifiedBy>Yanina</cp:lastModifiedBy>
  <cp:revision>62</cp:revision>
  <dcterms:created xsi:type="dcterms:W3CDTF">2016-04-25T00:13:53Z</dcterms:created>
  <dcterms:modified xsi:type="dcterms:W3CDTF">2020-04-16T12:59:53Z</dcterms:modified>
</cp:coreProperties>
</file>