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9"/>
  </p:notesMasterIdLst>
  <p:sldIdLst>
    <p:sldId id="256" r:id="rId2"/>
    <p:sldId id="315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3" r:id="rId18"/>
    <p:sldId id="305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6" r:id="rId27"/>
    <p:sldId id="317" r:id="rId2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32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10" Type="http://schemas.openxmlformats.org/officeDocument/2006/relationships/image" Target="../media/image64.wmf"/><Relationship Id="rId4" Type="http://schemas.openxmlformats.org/officeDocument/2006/relationships/image" Target="../media/image58.wmf"/><Relationship Id="rId9" Type="http://schemas.openxmlformats.org/officeDocument/2006/relationships/image" Target="../media/image63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image" Target="../media/image67.wmf"/><Relationship Id="rId7" Type="http://schemas.openxmlformats.org/officeDocument/2006/relationships/image" Target="../media/image71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70.wmf"/><Relationship Id="rId11" Type="http://schemas.openxmlformats.org/officeDocument/2006/relationships/image" Target="../media/image75.wmf"/><Relationship Id="rId5" Type="http://schemas.openxmlformats.org/officeDocument/2006/relationships/image" Target="../media/image69.wmf"/><Relationship Id="rId10" Type="http://schemas.openxmlformats.org/officeDocument/2006/relationships/image" Target="../media/image74.wmf"/><Relationship Id="rId4" Type="http://schemas.openxmlformats.org/officeDocument/2006/relationships/image" Target="../media/image68.wmf"/><Relationship Id="rId9" Type="http://schemas.openxmlformats.org/officeDocument/2006/relationships/image" Target="../media/image7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81.wmf"/><Relationship Id="rId5" Type="http://schemas.openxmlformats.org/officeDocument/2006/relationships/image" Target="../media/image80.wmf"/><Relationship Id="rId4" Type="http://schemas.openxmlformats.org/officeDocument/2006/relationships/image" Target="../media/image79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image" Target="../media/image84.wmf"/><Relationship Id="rId7" Type="http://schemas.openxmlformats.org/officeDocument/2006/relationships/image" Target="../media/image88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6" Type="http://schemas.openxmlformats.org/officeDocument/2006/relationships/image" Target="../media/image87.wmf"/><Relationship Id="rId5" Type="http://schemas.openxmlformats.org/officeDocument/2006/relationships/image" Target="../media/image86.wmf"/><Relationship Id="rId10" Type="http://schemas.openxmlformats.org/officeDocument/2006/relationships/image" Target="../media/image91.wmf"/><Relationship Id="rId4" Type="http://schemas.openxmlformats.org/officeDocument/2006/relationships/image" Target="../media/image85.wmf"/><Relationship Id="rId9" Type="http://schemas.openxmlformats.org/officeDocument/2006/relationships/image" Target="../media/image90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3" Type="http://schemas.openxmlformats.org/officeDocument/2006/relationships/image" Target="../media/image94.wmf"/><Relationship Id="rId7" Type="http://schemas.openxmlformats.org/officeDocument/2006/relationships/image" Target="../media/image98.wmf"/><Relationship Id="rId12" Type="http://schemas.openxmlformats.org/officeDocument/2006/relationships/image" Target="../media/image103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11" Type="http://schemas.openxmlformats.org/officeDocument/2006/relationships/image" Target="../media/image102.wmf"/><Relationship Id="rId5" Type="http://schemas.openxmlformats.org/officeDocument/2006/relationships/image" Target="../media/image96.wmf"/><Relationship Id="rId10" Type="http://schemas.openxmlformats.org/officeDocument/2006/relationships/image" Target="../media/image101.wmf"/><Relationship Id="rId4" Type="http://schemas.openxmlformats.org/officeDocument/2006/relationships/image" Target="../media/image95.wmf"/><Relationship Id="rId9" Type="http://schemas.openxmlformats.org/officeDocument/2006/relationships/image" Target="../media/image100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wmf"/><Relationship Id="rId13" Type="http://schemas.openxmlformats.org/officeDocument/2006/relationships/image" Target="../media/image116.wmf"/><Relationship Id="rId3" Type="http://schemas.openxmlformats.org/officeDocument/2006/relationships/image" Target="../media/image106.wmf"/><Relationship Id="rId7" Type="http://schemas.openxmlformats.org/officeDocument/2006/relationships/image" Target="../media/image110.wmf"/><Relationship Id="rId12" Type="http://schemas.openxmlformats.org/officeDocument/2006/relationships/image" Target="../media/image115.wmf"/><Relationship Id="rId2" Type="http://schemas.openxmlformats.org/officeDocument/2006/relationships/image" Target="../media/image105.wmf"/><Relationship Id="rId1" Type="http://schemas.openxmlformats.org/officeDocument/2006/relationships/image" Target="../media/image104.wmf"/><Relationship Id="rId6" Type="http://schemas.openxmlformats.org/officeDocument/2006/relationships/image" Target="../media/image109.wmf"/><Relationship Id="rId11" Type="http://schemas.openxmlformats.org/officeDocument/2006/relationships/image" Target="../media/image114.wmf"/><Relationship Id="rId5" Type="http://schemas.openxmlformats.org/officeDocument/2006/relationships/image" Target="../media/image108.wmf"/><Relationship Id="rId15" Type="http://schemas.openxmlformats.org/officeDocument/2006/relationships/image" Target="../media/image118.wmf"/><Relationship Id="rId10" Type="http://schemas.openxmlformats.org/officeDocument/2006/relationships/image" Target="../media/image113.wmf"/><Relationship Id="rId4" Type="http://schemas.openxmlformats.org/officeDocument/2006/relationships/image" Target="../media/image107.wmf"/><Relationship Id="rId9" Type="http://schemas.openxmlformats.org/officeDocument/2006/relationships/image" Target="../media/image112.wmf"/><Relationship Id="rId14" Type="http://schemas.openxmlformats.org/officeDocument/2006/relationships/image" Target="../media/image11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Relationship Id="rId5" Type="http://schemas.openxmlformats.org/officeDocument/2006/relationships/image" Target="../media/image123.wmf"/><Relationship Id="rId4" Type="http://schemas.openxmlformats.org/officeDocument/2006/relationships/image" Target="../media/image12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wmf"/><Relationship Id="rId2" Type="http://schemas.openxmlformats.org/officeDocument/2006/relationships/image" Target="../media/image125.wmf"/><Relationship Id="rId1" Type="http://schemas.openxmlformats.org/officeDocument/2006/relationships/image" Target="../media/image124.wmf"/><Relationship Id="rId6" Type="http://schemas.openxmlformats.org/officeDocument/2006/relationships/image" Target="../media/image129.wmf"/><Relationship Id="rId5" Type="http://schemas.openxmlformats.org/officeDocument/2006/relationships/image" Target="../media/image128.wmf"/><Relationship Id="rId4" Type="http://schemas.openxmlformats.org/officeDocument/2006/relationships/image" Target="../media/image127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wmf"/><Relationship Id="rId3" Type="http://schemas.openxmlformats.org/officeDocument/2006/relationships/image" Target="../media/image132.wmf"/><Relationship Id="rId7" Type="http://schemas.openxmlformats.org/officeDocument/2006/relationships/image" Target="../media/image136.wmf"/><Relationship Id="rId2" Type="http://schemas.openxmlformats.org/officeDocument/2006/relationships/image" Target="../media/image131.wmf"/><Relationship Id="rId1" Type="http://schemas.openxmlformats.org/officeDocument/2006/relationships/image" Target="../media/image130.wmf"/><Relationship Id="rId6" Type="http://schemas.openxmlformats.org/officeDocument/2006/relationships/image" Target="../media/image135.wmf"/><Relationship Id="rId11" Type="http://schemas.openxmlformats.org/officeDocument/2006/relationships/image" Target="../media/image140.wmf"/><Relationship Id="rId5" Type="http://schemas.openxmlformats.org/officeDocument/2006/relationships/image" Target="../media/image134.wmf"/><Relationship Id="rId10" Type="http://schemas.openxmlformats.org/officeDocument/2006/relationships/image" Target="../media/image139.wmf"/><Relationship Id="rId4" Type="http://schemas.openxmlformats.org/officeDocument/2006/relationships/image" Target="../media/image133.wmf"/><Relationship Id="rId9" Type="http://schemas.openxmlformats.org/officeDocument/2006/relationships/image" Target="../media/image13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image" Target="../media/image53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12" Type="http://schemas.openxmlformats.org/officeDocument/2006/relationships/image" Target="../media/image52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11" Type="http://schemas.openxmlformats.org/officeDocument/2006/relationships/image" Target="../media/image51.wmf"/><Relationship Id="rId5" Type="http://schemas.openxmlformats.org/officeDocument/2006/relationships/image" Target="../media/image45.wmf"/><Relationship Id="rId10" Type="http://schemas.openxmlformats.org/officeDocument/2006/relationships/image" Target="../media/image50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Relationship Id="rId14" Type="http://schemas.openxmlformats.org/officeDocument/2006/relationships/image" Target="../media/image5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4D73D-3F01-4EE7-A7F6-42A0A4FE51D7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FAE68-4622-42D7-A223-0B8AF4D403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4973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L" altLang="es-CL" smtClean="0"/>
          </a:p>
        </p:txBody>
      </p:sp>
      <p:sp>
        <p:nvSpPr>
          <p:cNvPr id="256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F2A3627-3AA6-4006-86B3-AB2EE13D3498}" type="slidenum">
              <a:rPr lang="es-CL" altLang="es-CL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s-CL" altLang="es-CL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327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L" altLang="es-CL" smtClean="0"/>
          </a:p>
        </p:txBody>
      </p:sp>
      <p:sp>
        <p:nvSpPr>
          <p:cNvPr id="2662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3BB1CE0-A371-4213-9C75-002A1F009793}" type="slidenum">
              <a:rPr lang="es-CL" altLang="es-CL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s-CL" altLang="es-CL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749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2226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4444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2626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9491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5335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9459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5493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8792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080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9149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2841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4907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828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574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487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233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855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2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wmf"/><Relationship Id="rId20" Type="http://schemas.openxmlformats.org/officeDocument/2006/relationships/image" Target="../media/image23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18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31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32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38.bin"/><Relationship Id="rId18" Type="http://schemas.openxmlformats.org/officeDocument/2006/relationships/image" Target="../media/image40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7.wmf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9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46.bin"/><Relationship Id="rId18" Type="http://schemas.openxmlformats.org/officeDocument/2006/relationships/image" Target="../media/image48.wmf"/><Relationship Id="rId26" Type="http://schemas.openxmlformats.org/officeDocument/2006/relationships/image" Target="../media/image52.wmf"/><Relationship Id="rId3" Type="http://schemas.openxmlformats.org/officeDocument/2006/relationships/oleObject" Target="../embeddings/oleObject41.bin"/><Relationship Id="rId21" Type="http://schemas.openxmlformats.org/officeDocument/2006/relationships/oleObject" Target="../embeddings/oleObject50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5.wmf"/><Relationship Id="rId17" Type="http://schemas.openxmlformats.org/officeDocument/2006/relationships/oleObject" Target="../embeddings/oleObject48.bin"/><Relationship Id="rId25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7.wmf"/><Relationship Id="rId20" Type="http://schemas.openxmlformats.org/officeDocument/2006/relationships/image" Target="../media/image49.wmf"/><Relationship Id="rId29" Type="http://schemas.openxmlformats.org/officeDocument/2006/relationships/oleObject" Target="../embeddings/oleObject54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5.bin"/><Relationship Id="rId24" Type="http://schemas.openxmlformats.org/officeDocument/2006/relationships/image" Target="../media/image51.wmf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7.bin"/><Relationship Id="rId23" Type="http://schemas.openxmlformats.org/officeDocument/2006/relationships/oleObject" Target="../embeddings/oleObject51.bin"/><Relationship Id="rId28" Type="http://schemas.openxmlformats.org/officeDocument/2006/relationships/image" Target="../media/image53.wmf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49.bin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6.wmf"/><Relationship Id="rId22" Type="http://schemas.openxmlformats.org/officeDocument/2006/relationships/image" Target="../media/image50.wmf"/><Relationship Id="rId27" Type="http://schemas.openxmlformats.org/officeDocument/2006/relationships/oleObject" Target="../embeddings/oleObject53.bin"/><Relationship Id="rId30" Type="http://schemas.openxmlformats.org/officeDocument/2006/relationships/image" Target="../media/image5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60.bin"/><Relationship Id="rId18" Type="http://schemas.openxmlformats.org/officeDocument/2006/relationships/image" Target="../media/image62.wmf"/><Relationship Id="rId3" Type="http://schemas.openxmlformats.org/officeDocument/2006/relationships/oleObject" Target="../embeddings/oleObject55.bin"/><Relationship Id="rId21" Type="http://schemas.openxmlformats.org/officeDocument/2006/relationships/oleObject" Target="../embeddings/oleObject64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59.wmf"/><Relationship Id="rId17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1.wmf"/><Relationship Id="rId20" Type="http://schemas.openxmlformats.org/officeDocument/2006/relationships/image" Target="../media/image63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10" Type="http://schemas.openxmlformats.org/officeDocument/2006/relationships/image" Target="../media/image58.wmf"/><Relationship Id="rId19" Type="http://schemas.openxmlformats.org/officeDocument/2006/relationships/oleObject" Target="../embeddings/oleObject63.bin"/><Relationship Id="rId4" Type="http://schemas.openxmlformats.org/officeDocument/2006/relationships/image" Target="../media/image55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60.wmf"/><Relationship Id="rId22" Type="http://schemas.openxmlformats.org/officeDocument/2006/relationships/image" Target="../media/image64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13" Type="http://schemas.openxmlformats.org/officeDocument/2006/relationships/oleObject" Target="../embeddings/oleObject70.bin"/><Relationship Id="rId18" Type="http://schemas.openxmlformats.org/officeDocument/2006/relationships/image" Target="../media/image72.wmf"/><Relationship Id="rId3" Type="http://schemas.openxmlformats.org/officeDocument/2006/relationships/oleObject" Target="../embeddings/oleObject65.bin"/><Relationship Id="rId21" Type="http://schemas.openxmlformats.org/officeDocument/2006/relationships/oleObject" Target="../embeddings/oleObject74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69.wmf"/><Relationship Id="rId17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1.wmf"/><Relationship Id="rId20" Type="http://schemas.openxmlformats.org/officeDocument/2006/relationships/image" Target="../media/image73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6.wmf"/><Relationship Id="rId11" Type="http://schemas.openxmlformats.org/officeDocument/2006/relationships/oleObject" Target="../embeddings/oleObject69.bin"/><Relationship Id="rId24" Type="http://schemas.openxmlformats.org/officeDocument/2006/relationships/image" Target="../media/image75.wmf"/><Relationship Id="rId5" Type="http://schemas.openxmlformats.org/officeDocument/2006/relationships/oleObject" Target="../embeddings/oleObject66.bin"/><Relationship Id="rId15" Type="http://schemas.openxmlformats.org/officeDocument/2006/relationships/oleObject" Target="../embeddings/oleObject71.bin"/><Relationship Id="rId23" Type="http://schemas.openxmlformats.org/officeDocument/2006/relationships/oleObject" Target="../embeddings/oleObject75.bin"/><Relationship Id="rId10" Type="http://schemas.openxmlformats.org/officeDocument/2006/relationships/image" Target="../media/image68.wmf"/><Relationship Id="rId19" Type="http://schemas.openxmlformats.org/officeDocument/2006/relationships/oleObject" Target="../embeddings/oleObject73.bin"/><Relationship Id="rId4" Type="http://schemas.openxmlformats.org/officeDocument/2006/relationships/image" Target="../media/image65.wmf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70.wmf"/><Relationship Id="rId22" Type="http://schemas.openxmlformats.org/officeDocument/2006/relationships/image" Target="../media/image7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13" Type="http://schemas.openxmlformats.org/officeDocument/2006/relationships/oleObject" Target="../embeddings/oleObject81.bin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12" Type="http://schemas.openxmlformats.org/officeDocument/2006/relationships/image" Target="../media/image8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77.wmf"/><Relationship Id="rId11" Type="http://schemas.openxmlformats.org/officeDocument/2006/relationships/oleObject" Target="../embeddings/oleObject80.bin"/><Relationship Id="rId5" Type="http://schemas.openxmlformats.org/officeDocument/2006/relationships/oleObject" Target="../embeddings/oleObject77.bin"/><Relationship Id="rId10" Type="http://schemas.openxmlformats.org/officeDocument/2006/relationships/image" Target="../media/image79.wmf"/><Relationship Id="rId4" Type="http://schemas.openxmlformats.org/officeDocument/2006/relationships/image" Target="../media/image76.wmf"/><Relationship Id="rId9" Type="http://schemas.openxmlformats.org/officeDocument/2006/relationships/oleObject" Target="../embeddings/oleObject79.bin"/><Relationship Id="rId14" Type="http://schemas.openxmlformats.org/officeDocument/2006/relationships/image" Target="../media/image8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13" Type="http://schemas.openxmlformats.org/officeDocument/2006/relationships/oleObject" Target="../embeddings/oleObject87.bin"/><Relationship Id="rId18" Type="http://schemas.openxmlformats.org/officeDocument/2006/relationships/image" Target="../media/image89.wmf"/><Relationship Id="rId3" Type="http://schemas.openxmlformats.org/officeDocument/2006/relationships/oleObject" Target="../embeddings/oleObject82.bin"/><Relationship Id="rId21" Type="http://schemas.openxmlformats.org/officeDocument/2006/relationships/oleObject" Target="../embeddings/oleObject91.bin"/><Relationship Id="rId7" Type="http://schemas.openxmlformats.org/officeDocument/2006/relationships/oleObject" Target="../embeddings/oleObject84.bin"/><Relationship Id="rId12" Type="http://schemas.openxmlformats.org/officeDocument/2006/relationships/image" Target="../media/image86.wmf"/><Relationship Id="rId17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8.wmf"/><Relationship Id="rId20" Type="http://schemas.openxmlformats.org/officeDocument/2006/relationships/image" Target="../media/image90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83.wmf"/><Relationship Id="rId11" Type="http://schemas.openxmlformats.org/officeDocument/2006/relationships/oleObject" Target="../embeddings/oleObject86.bin"/><Relationship Id="rId5" Type="http://schemas.openxmlformats.org/officeDocument/2006/relationships/oleObject" Target="../embeddings/oleObject83.bin"/><Relationship Id="rId15" Type="http://schemas.openxmlformats.org/officeDocument/2006/relationships/oleObject" Target="../embeddings/oleObject88.bin"/><Relationship Id="rId10" Type="http://schemas.openxmlformats.org/officeDocument/2006/relationships/image" Target="../media/image85.wmf"/><Relationship Id="rId19" Type="http://schemas.openxmlformats.org/officeDocument/2006/relationships/oleObject" Target="../embeddings/oleObject90.bin"/><Relationship Id="rId4" Type="http://schemas.openxmlformats.org/officeDocument/2006/relationships/image" Target="../media/image82.wmf"/><Relationship Id="rId9" Type="http://schemas.openxmlformats.org/officeDocument/2006/relationships/oleObject" Target="../embeddings/oleObject85.bin"/><Relationship Id="rId14" Type="http://schemas.openxmlformats.org/officeDocument/2006/relationships/image" Target="../media/image87.wmf"/><Relationship Id="rId22" Type="http://schemas.openxmlformats.org/officeDocument/2006/relationships/image" Target="../media/image91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13" Type="http://schemas.openxmlformats.org/officeDocument/2006/relationships/oleObject" Target="../embeddings/oleObject97.bin"/><Relationship Id="rId18" Type="http://schemas.openxmlformats.org/officeDocument/2006/relationships/image" Target="../media/image99.wmf"/><Relationship Id="rId26" Type="http://schemas.openxmlformats.org/officeDocument/2006/relationships/image" Target="../media/image103.wmf"/><Relationship Id="rId3" Type="http://schemas.openxmlformats.org/officeDocument/2006/relationships/oleObject" Target="../embeddings/oleObject92.bin"/><Relationship Id="rId21" Type="http://schemas.openxmlformats.org/officeDocument/2006/relationships/oleObject" Target="../embeddings/oleObject101.bin"/><Relationship Id="rId7" Type="http://schemas.openxmlformats.org/officeDocument/2006/relationships/oleObject" Target="../embeddings/oleObject94.bin"/><Relationship Id="rId12" Type="http://schemas.openxmlformats.org/officeDocument/2006/relationships/image" Target="../media/image96.wmf"/><Relationship Id="rId17" Type="http://schemas.openxmlformats.org/officeDocument/2006/relationships/oleObject" Target="../embeddings/oleObject99.bin"/><Relationship Id="rId25" Type="http://schemas.openxmlformats.org/officeDocument/2006/relationships/oleObject" Target="../embeddings/oleObject10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8.wmf"/><Relationship Id="rId20" Type="http://schemas.openxmlformats.org/officeDocument/2006/relationships/image" Target="../media/image100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93.wmf"/><Relationship Id="rId11" Type="http://schemas.openxmlformats.org/officeDocument/2006/relationships/oleObject" Target="../embeddings/oleObject96.bin"/><Relationship Id="rId24" Type="http://schemas.openxmlformats.org/officeDocument/2006/relationships/image" Target="../media/image102.wmf"/><Relationship Id="rId5" Type="http://schemas.openxmlformats.org/officeDocument/2006/relationships/oleObject" Target="../embeddings/oleObject93.bin"/><Relationship Id="rId15" Type="http://schemas.openxmlformats.org/officeDocument/2006/relationships/oleObject" Target="../embeddings/oleObject98.bin"/><Relationship Id="rId23" Type="http://schemas.openxmlformats.org/officeDocument/2006/relationships/oleObject" Target="../embeddings/oleObject102.bin"/><Relationship Id="rId10" Type="http://schemas.openxmlformats.org/officeDocument/2006/relationships/image" Target="../media/image95.wmf"/><Relationship Id="rId19" Type="http://schemas.openxmlformats.org/officeDocument/2006/relationships/oleObject" Target="../embeddings/oleObject100.bin"/><Relationship Id="rId4" Type="http://schemas.openxmlformats.org/officeDocument/2006/relationships/image" Target="../media/image92.wmf"/><Relationship Id="rId9" Type="http://schemas.openxmlformats.org/officeDocument/2006/relationships/oleObject" Target="../embeddings/oleObject95.bin"/><Relationship Id="rId14" Type="http://schemas.openxmlformats.org/officeDocument/2006/relationships/image" Target="../media/image97.wmf"/><Relationship Id="rId22" Type="http://schemas.openxmlformats.org/officeDocument/2006/relationships/image" Target="../media/image101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wmf"/><Relationship Id="rId13" Type="http://schemas.openxmlformats.org/officeDocument/2006/relationships/oleObject" Target="../embeddings/oleObject109.bin"/><Relationship Id="rId18" Type="http://schemas.openxmlformats.org/officeDocument/2006/relationships/image" Target="../media/image111.wmf"/><Relationship Id="rId26" Type="http://schemas.openxmlformats.org/officeDocument/2006/relationships/image" Target="../media/image115.wmf"/><Relationship Id="rId3" Type="http://schemas.openxmlformats.org/officeDocument/2006/relationships/oleObject" Target="../embeddings/oleObject104.bin"/><Relationship Id="rId21" Type="http://schemas.openxmlformats.org/officeDocument/2006/relationships/oleObject" Target="../embeddings/oleObject113.bin"/><Relationship Id="rId7" Type="http://schemas.openxmlformats.org/officeDocument/2006/relationships/oleObject" Target="../embeddings/oleObject106.bin"/><Relationship Id="rId12" Type="http://schemas.openxmlformats.org/officeDocument/2006/relationships/image" Target="../media/image108.wmf"/><Relationship Id="rId17" Type="http://schemas.openxmlformats.org/officeDocument/2006/relationships/oleObject" Target="../embeddings/oleObject111.bin"/><Relationship Id="rId25" Type="http://schemas.openxmlformats.org/officeDocument/2006/relationships/oleObject" Target="../embeddings/oleObject11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0.wmf"/><Relationship Id="rId20" Type="http://schemas.openxmlformats.org/officeDocument/2006/relationships/image" Target="../media/image112.wmf"/><Relationship Id="rId29" Type="http://schemas.openxmlformats.org/officeDocument/2006/relationships/oleObject" Target="../embeddings/oleObject117.bin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05.wmf"/><Relationship Id="rId11" Type="http://schemas.openxmlformats.org/officeDocument/2006/relationships/oleObject" Target="../embeddings/oleObject108.bin"/><Relationship Id="rId24" Type="http://schemas.openxmlformats.org/officeDocument/2006/relationships/image" Target="../media/image114.wmf"/><Relationship Id="rId32" Type="http://schemas.openxmlformats.org/officeDocument/2006/relationships/image" Target="../media/image118.wmf"/><Relationship Id="rId5" Type="http://schemas.openxmlformats.org/officeDocument/2006/relationships/oleObject" Target="../embeddings/oleObject105.bin"/><Relationship Id="rId15" Type="http://schemas.openxmlformats.org/officeDocument/2006/relationships/oleObject" Target="../embeddings/oleObject110.bin"/><Relationship Id="rId23" Type="http://schemas.openxmlformats.org/officeDocument/2006/relationships/oleObject" Target="../embeddings/oleObject114.bin"/><Relationship Id="rId28" Type="http://schemas.openxmlformats.org/officeDocument/2006/relationships/image" Target="../media/image116.wmf"/><Relationship Id="rId10" Type="http://schemas.openxmlformats.org/officeDocument/2006/relationships/image" Target="../media/image107.wmf"/><Relationship Id="rId19" Type="http://schemas.openxmlformats.org/officeDocument/2006/relationships/oleObject" Target="../embeddings/oleObject112.bin"/><Relationship Id="rId31" Type="http://schemas.openxmlformats.org/officeDocument/2006/relationships/oleObject" Target="../embeddings/oleObject118.bin"/><Relationship Id="rId4" Type="http://schemas.openxmlformats.org/officeDocument/2006/relationships/image" Target="../media/image104.wmf"/><Relationship Id="rId9" Type="http://schemas.openxmlformats.org/officeDocument/2006/relationships/oleObject" Target="../embeddings/oleObject107.bin"/><Relationship Id="rId14" Type="http://schemas.openxmlformats.org/officeDocument/2006/relationships/image" Target="../media/image109.wmf"/><Relationship Id="rId22" Type="http://schemas.openxmlformats.org/officeDocument/2006/relationships/image" Target="../media/image113.wmf"/><Relationship Id="rId27" Type="http://schemas.openxmlformats.org/officeDocument/2006/relationships/oleObject" Target="../embeddings/oleObject116.bin"/><Relationship Id="rId30" Type="http://schemas.openxmlformats.org/officeDocument/2006/relationships/image" Target="../media/image11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wmf"/><Relationship Id="rId3" Type="http://schemas.openxmlformats.org/officeDocument/2006/relationships/oleObject" Target="../embeddings/oleObject119.bin"/><Relationship Id="rId7" Type="http://schemas.openxmlformats.org/officeDocument/2006/relationships/oleObject" Target="../embeddings/oleObject121.bin"/><Relationship Id="rId12" Type="http://schemas.openxmlformats.org/officeDocument/2006/relationships/image" Target="../media/image1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20.wmf"/><Relationship Id="rId11" Type="http://schemas.openxmlformats.org/officeDocument/2006/relationships/oleObject" Target="../embeddings/oleObject123.bin"/><Relationship Id="rId5" Type="http://schemas.openxmlformats.org/officeDocument/2006/relationships/oleObject" Target="../embeddings/oleObject120.bin"/><Relationship Id="rId10" Type="http://schemas.openxmlformats.org/officeDocument/2006/relationships/image" Target="../media/image122.wmf"/><Relationship Id="rId4" Type="http://schemas.openxmlformats.org/officeDocument/2006/relationships/image" Target="../media/image119.wmf"/><Relationship Id="rId9" Type="http://schemas.openxmlformats.org/officeDocument/2006/relationships/oleObject" Target="../embeddings/oleObject122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wmf"/><Relationship Id="rId13" Type="http://schemas.openxmlformats.org/officeDocument/2006/relationships/oleObject" Target="../embeddings/oleObject129.bin"/><Relationship Id="rId3" Type="http://schemas.openxmlformats.org/officeDocument/2006/relationships/oleObject" Target="../embeddings/oleObject124.bin"/><Relationship Id="rId7" Type="http://schemas.openxmlformats.org/officeDocument/2006/relationships/oleObject" Target="../embeddings/oleObject126.bin"/><Relationship Id="rId12" Type="http://schemas.openxmlformats.org/officeDocument/2006/relationships/image" Target="../media/image1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25.wmf"/><Relationship Id="rId11" Type="http://schemas.openxmlformats.org/officeDocument/2006/relationships/oleObject" Target="../embeddings/oleObject128.bin"/><Relationship Id="rId5" Type="http://schemas.openxmlformats.org/officeDocument/2006/relationships/oleObject" Target="../embeddings/oleObject125.bin"/><Relationship Id="rId10" Type="http://schemas.openxmlformats.org/officeDocument/2006/relationships/image" Target="../media/image127.wmf"/><Relationship Id="rId4" Type="http://schemas.openxmlformats.org/officeDocument/2006/relationships/image" Target="../media/image124.wmf"/><Relationship Id="rId9" Type="http://schemas.openxmlformats.org/officeDocument/2006/relationships/oleObject" Target="../embeddings/oleObject127.bin"/><Relationship Id="rId14" Type="http://schemas.openxmlformats.org/officeDocument/2006/relationships/image" Target="../media/image129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wmf"/><Relationship Id="rId13" Type="http://schemas.openxmlformats.org/officeDocument/2006/relationships/oleObject" Target="../embeddings/oleObject135.bin"/><Relationship Id="rId18" Type="http://schemas.openxmlformats.org/officeDocument/2006/relationships/image" Target="../media/image137.wmf"/><Relationship Id="rId3" Type="http://schemas.openxmlformats.org/officeDocument/2006/relationships/oleObject" Target="../embeddings/oleObject130.bin"/><Relationship Id="rId21" Type="http://schemas.openxmlformats.org/officeDocument/2006/relationships/oleObject" Target="../embeddings/oleObject139.bin"/><Relationship Id="rId7" Type="http://schemas.openxmlformats.org/officeDocument/2006/relationships/oleObject" Target="../embeddings/oleObject132.bin"/><Relationship Id="rId12" Type="http://schemas.openxmlformats.org/officeDocument/2006/relationships/image" Target="../media/image134.wmf"/><Relationship Id="rId17" Type="http://schemas.openxmlformats.org/officeDocument/2006/relationships/oleObject" Target="../embeddings/oleObject13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6.wmf"/><Relationship Id="rId20" Type="http://schemas.openxmlformats.org/officeDocument/2006/relationships/image" Target="../media/image138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31.wmf"/><Relationship Id="rId11" Type="http://schemas.openxmlformats.org/officeDocument/2006/relationships/oleObject" Target="../embeddings/oleObject134.bin"/><Relationship Id="rId24" Type="http://schemas.openxmlformats.org/officeDocument/2006/relationships/image" Target="../media/image140.wmf"/><Relationship Id="rId5" Type="http://schemas.openxmlformats.org/officeDocument/2006/relationships/oleObject" Target="../embeddings/oleObject131.bin"/><Relationship Id="rId15" Type="http://schemas.openxmlformats.org/officeDocument/2006/relationships/oleObject" Target="../embeddings/oleObject136.bin"/><Relationship Id="rId23" Type="http://schemas.openxmlformats.org/officeDocument/2006/relationships/oleObject" Target="../embeddings/oleObject140.bin"/><Relationship Id="rId10" Type="http://schemas.openxmlformats.org/officeDocument/2006/relationships/image" Target="../media/image133.wmf"/><Relationship Id="rId19" Type="http://schemas.openxmlformats.org/officeDocument/2006/relationships/oleObject" Target="../embeddings/oleObject138.bin"/><Relationship Id="rId4" Type="http://schemas.openxmlformats.org/officeDocument/2006/relationships/image" Target="../media/image130.wmf"/><Relationship Id="rId9" Type="http://schemas.openxmlformats.org/officeDocument/2006/relationships/oleObject" Target="../embeddings/oleObject133.bin"/><Relationship Id="rId14" Type="http://schemas.openxmlformats.org/officeDocument/2006/relationships/image" Target="../media/image135.wmf"/><Relationship Id="rId22" Type="http://schemas.openxmlformats.org/officeDocument/2006/relationships/image" Target="../media/image139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wmf"/><Relationship Id="rId2" Type="http://schemas.openxmlformats.org/officeDocument/2006/relationships/image" Target="../media/image141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5.wmf"/><Relationship Id="rId5" Type="http://schemas.openxmlformats.org/officeDocument/2006/relationships/image" Target="../media/image144.wmf"/><Relationship Id="rId4" Type="http://schemas.openxmlformats.org/officeDocument/2006/relationships/image" Target="../media/image143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7.wmf"/><Relationship Id="rId7" Type="http://schemas.openxmlformats.org/officeDocument/2006/relationships/image" Target="../media/image151.wmf"/><Relationship Id="rId2" Type="http://schemas.openxmlformats.org/officeDocument/2006/relationships/image" Target="../media/image146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0.wmf"/><Relationship Id="rId5" Type="http://schemas.openxmlformats.org/officeDocument/2006/relationships/image" Target="../media/image149.wmf"/><Relationship Id="rId4" Type="http://schemas.openxmlformats.org/officeDocument/2006/relationships/image" Target="../media/image14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Matemáticas 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Clase </a:t>
            </a:r>
            <a:r>
              <a:rPr lang="es-CL" dirty="0" smtClean="0"/>
              <a:t>3 </a:t>
            </a:r>
            <a:r>
              <a:rPr lang="es-CL" dirty="0" smtClean="0"/>
              <a:t>– Potencias y raíces </a:t>
            </a:r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5024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6"/>
          <p:cNvSpPr>
            <a:spLocks noChangeArrowheads="1"/>
          </p:cNvSpPr>
          <p:nvPr/>
        </p:nvSpPr>
        <p:spPr bwMode="auto">
          <a:xfrm>
            <a:off x="1389603" y="2503006"/>
            <a:ext cx="2979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s-MX" altLang="es-CL" sz="2000" b="1" u="none" dirty="0">
                <a:solidFill>
                  <a:srgbClr val="84BD00"/>
                </a:solidFill>
              </a:rPr>
              <a:t> Potencia de potencia 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4229121" y="3150284"/>
            <a:ext cx="15843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 sz="2000" b="1" u="none" dirty="0">
                <a:solidFill>
                  <a:srgbClr val="84BD00"/>
                </a:solidFill>
                <a:cs typeface="Arial" charset="0"/>
              </a:rPr>
              <a:t>Ejemplo:</a:t>
            </a:r>
            <a:endParaRPr lang="es-ES" altLang="es-CL" sz="2000" b="1" u="none" dirty="0">
              <a:solidFill>
                <a:srgbClr val="84BD00"/>
              </a:solidFill>
              <a:cs typeface="Arial" charset="0"/>
            </a:endParaRPr>
          </a:p>
        </p:txBody>
      </p:sp>
      <p:grpSp>
        <p:nvGrpSpPr>
          <p:cNvPr id="14379" name="Group 5"/>
          <p:cNvGrpSpPr>
            <a:grpSpLocks/>
          </p:cNvGrpSpPr>
          <p:nvPr/>
        </p:nvGrpSpPr>
        <p:grpSpPr bwMode="auto">
          <a:xfrm>
            <a:off x="2081510" y="3166384"/>
            <a:ext cx="1944688" cy="400051"/>
            <a:chOff x="2381" y="1237"/>
            <a:chExt cx="1225" cy="252"/>
          </a:xfrm>
        </p:grpSpPr>
        <p:sp>
          <p:nvSpPr>
            <p:cNvPr id="3117" name="Text Box 6"/>
            <p:cNvSpPr txBox="1">
              <a:spLocks noChangeArrowheads="1"/>
            </p:cNvSpPr>
            <p:nvPr/>
          </p:nvSpPr>
          <p:spPr bwMode="auto">
            <a:xfrm>
              <a:off x="2381" y="1237"/>
              <a:ext cx="90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s-MX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(</a:t>
              </a:r>
              <a:r>
                <a:rPr lang="es-MX" altLang="es-CL" sz="2000" u="none" dirty="0" err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a</a:t>
              </a:r>
              <a:r>
                <a:rPr lang="es-MX" altLang="es-CL" sz="2000" u="none" baseline="30000" dirty="0" err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n</a:t>
              </a:r>
              <a:r>
                <a:rPr lang="es-MX" altLang="es-CL" sz="20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s-MX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)</a:t>
              </a:r>
              <a:r>
                <a:rPr lang="es-MX" altLang="es-CL" sz="20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m</a:t>
              </a:r>
              <a:r>
                <a:rPr lang="es-MX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=</a:t>
              </a:r>
              <a:endParaRPr lang="es-ES" altLang="es-CL" sz="2000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118" name="Text Box 7"/>
            <p:cNvSpPr txBox="1">
              <a:spLocks noChangeArrowheads="1"/>
            </p:cNvSpPr>
            <p:nvPr/>
          </p:nvSpPr>
          <p:spPr bwMode="auto">
            <a:xfrm>
              <a:off x="2970" y="1237"/>
              <a:ext cx="63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s-MX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a</a:t>
              </a:r>
              <a:r>
                <a:rPr lang="es-MX" altLang="es-CL" sz="20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m</a:t>
              </a:r>
              <a:r>
                <a:rPr lang="es-ES" altLang="es-CL" sz="20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itchFamily="34" charset="0"/>
                </a:rPr>
                <a:t>∙</a:t>
              </a:r>
              <a:r>
                <a:rPr lang="es-MX" altLang="es-CL" sz="20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n</a:t>
              </a:r>
              <a:endParaRPr lang="es-ES" altLang="es-CL" sz="2000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5421605" y="3160057"/>
            <a:ext cx="144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(2</a:t>
            </a:r>
            <a:r>
              <a:rPr lang="es-MX" sz="20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10 </a:t>
            </a:r>
            <a:r>
              <a:rPr lang="es-MX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)</a:t>
            </a:r>
            <a:r>
              <a:rPr lang="es-MX" sz="20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4</a:t>
            </a:r>
            <a:r>
              <a:rPr lang="es-MX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=</a:t>
            </a:r>
            <a:endParaRPr lang="es-ES" sz="2000" baseline="30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sp>
        <p:nvSpPr>
          <p:cNvPr id="57" name="Text Box 10"/>
          <p:cNvSpPr txBox="1">
            <a:spLocks noChangeArrowheads="1"/>
          </p:cNvSpPr>
          <p:nvPr/>
        </p:nvSpPr>
        <p:spPr bwMode="auto">
          <a:xfrm>
            <a:off x="6389360" y="3160058"/>
            <a:ext cx="1009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2</a:t>
            </a:r>
            <a:r>
              <a:rPr lang="es-MX" sz="20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10</a:t>
            </a:r>
            <a:r>
              <a:rPr lang="es-ES" sz="20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∙</a:t>
            </a:r>
            <a:r>
              <a:rPr lang="es-MX" sz="20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4</a:t>
            </a:r>
            <a:endParaRPr lang="es-ES" sz="2000" baseline="30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sp>
        <p:nvSpPr>
          <p:cNvPr id="58" name="Text Box 11"/>
          <p:cNvSpPr txBox="1">
            <a:spLocks noChangeArrowheads="1"/>
          </p:cNvSpPr>
          <p:nvPr/>
        </p:nvSpPr>
        <p:spPr bwMode="auto">
          <a:xfrm>
            <a:off x="6931492" y="3185458"/>
            <a:ext cx="1441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=  2</a:t>
            </a:r>
            <a:r>
              <a:rPr lang="es-MX" altLang="es-CL" sz="2000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40</a:t>
            </a:r>
            <a:endParaRPr lang="es-ES" altLang="es-CL" sz="2000" u="none" baseline="30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372350" y="4158396"/>
            <a:ext cx="3894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s-MX" altLang="es-CL" sz="2000" b="1" u="none" dirty="0">
                <a:solidFill>
                  <a:srgbClr val="84BD00"/>
                </a:solidFill>
              </a:rPr>
              <a:t> Potencias de exponente cero</a:t>
            </a:r>
          </a:p>
        </p:txBody>
      </p:sp>
      <p:sp>
        <p:nvSpPr>
          <p:cNvPr id="14374" name="Text Box 3"/>
          <p:cNvSpPr txBox="1">
            <a:spLocks noChangeArrowheads="1"/>
          </p:cNvSpPr>
          <p:nvPr/>
        </p:nvSpPr>
        <p:spPr bwMode="auto">
          <a:xfrm>
            <a:off x="2026326" y="5029341"/>
            <a:ext cx="21295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es-MX" altLang="es-CL" sz="2000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 </a:t>
            </a:r>
            <a:r>
              <a:rPr lang="es-MX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= 1,    a ≠ 0</a:t>
            </a:r>
            <a:endParaRPr lang="es-ES" altLang="es-CL" sz="2000" u="none" baseline="30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7010420" y="4937388"/>
            <a:ext cx="288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 dirty="0"/>
              <a:t>1</a:t>
            </a:r>
            <a:endParaRPr lang="es-ES" altLang="es-CL" sz="2000" u="none" dirty="0"/>
          </a:p>
        </p:txBody>
      </p:sp>
      <p:grpSp>
        <p:nvGrpSpPr>
          <p:cNvPr id="12" name="Group 45"/>
          <p:cNvGrpSpPr>
            <a:grpSpLocks/>
          </p:cNvGrpSpPr>
          <p:nvPr/>
        </p:nvGrpSpPr>
        <p:grpSpPr bwMode="auto">
          <a:xfrm>
            <a:off x="5642268" y="4647644"/>
            <a:ext cx="2232025" cy="950912"/>
            <a:chOff x="2880" y="2523"/>
            <a:chExt cx="1406" cy="599"/>
          </a:xfrm>
        </p:grpSpPr>
        <p:grpSp>
          <p:nvGrpSpPr>
            <p:cNvPr id="14353" name="Group 19"/>
            <p:cNvGrpSpPr>
              <a:grpSpLocks/>
            </p:cNvGrpSpPr>
            <p:nvPr/>
          </p:nvGrpSpPr>
          <p:grpSpPr bwMode="auto">
            <a:xfrm>
              <a:off x="2880" y="2523"/>
              <a:ext cx="1406" cy="599"/>
              <a:chOff x="3470" y="2704"/>
              <a:chExt cx="1406" cy="599"/>
            </a:xfrm>
          </p:grpSpPr>
          <p:sp>
            <p:nvSpPr>
              <p:cNvPr id="14355" name="Text Box 20"/>
              <p:cNvSpPr txBox="1">
                <a:spLocks noChangeArrowheads="1"/>
              </p:cNvSpPr>
              <p:nvPr/>
            </p:nvSpPr>
            <p:spPr bwMode="auto">
              <a:xfrm>
                <a:off x="3515" y="2804"/>
                <a:ext cx="5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u="none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x</a:t>
                </a:r>
                <a:r>
                  <a:rPr lang="es-MX" altLang="es-CL" sz="2000" u="none" baseline="3000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endParaRPr lang="es-ES" altLang="es-CL" sz="2000" u="none" baseline="3000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4356" name="Text Box 21"/>
              <p:cNvSpPr txBox="1">
                <a:spLocks noChangeArrowheads="1"/>
              </p:cNvSpPr>
              <p:nvPr/>
            </p:nvSpPr>
            <p:spPr bwMode="auto">
              <a:xfrm>
                <a:off x="3515" y="2986"/>
                <a:ext cx="36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u="none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3</a:t>
                </a:r>
                <a:endParaRPr lang="es-ES" altLang="es-CL" sz="2000" u="none" baseline="3000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graphicFrame>
            <p:nvGraphicFramePr>
              <p:cNvPr id="14357" name="Object 4"/>
              <p:cNvGraphicFramePr>
                <a:graphicFrameLocks noChangeAspect="1"/>
              </p:cNvGraphicFramePr>
              <p:nvPr/>
            </p:nvGraphicFramePr>
            <p:xfrm>
              <a:off x="3470" y="2811"/>
              <a:ext cx="52" cy="4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6" name="Flash Movie" r:id="rId3" imgW="209520" imgH="1974960" progId="Flash.Movie">
                      <p:embed/>
                    </p:oleObj>
                  </mc:Choice>
                  <mc:Fallback>
                    <p:oleObj name="Flash Movie" r:id="rId3" imgW="209520" imgH="1974960" progId="Flash.Movie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70" y="2811"/>
                            <a:ext cx="52" cy="4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358" name="Object 5"/>
              <p:cNvGraphicFramePr>
                <a:graphicFrameLocks noChangeAspect="1"/>
              </p:cNvGraphicFramePr>
              <p:nvPr/>
            </p:nvGraphicFramePr>
            <p:xfrm>
              <a:off x="4059" y="2795"/>
              <a:ext cx="57" cy="5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7" name="Flash Movie" r:id="rId5" imgW="222120" imgH="1974960" progId="Flash.Movie">
                      <p:embed/>
                    </p:oleObj>
                  </mc:Choice>
                  <mc:Fallback>
                    <p:oleObj name="Flash Movie" r:id="rId5" imgW="222120" imgH="1974960" progId="Flash.Movie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59" y="2795"/>
                            <a:ext cx="57" cy="50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4359" name="Text Box 24"/>
              <p:cNvSpPr txBox="1">
                <a:spLocks noChangeArrowheads="1"/>
              </p:cNvSpPr>
              <p:nvPr/>
            </p:nvSpPr>
            <p:spPr bwMode="auto">
              <a:xfrm>
                <a:off x="3697" y="2891"/>
                <a:ext cx="45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– 4y</a:t>
                </a:r>
                <a:endParaRPr lang="es-ES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4360" name="Text Box 25"/>
              <p:cNvSpPr txBox="1">
                <a:spLocks noChangeArrowheads="1"/>
              </p:cNvSpPr>
              <p:nvPr/>
            </p:nvSpPr>
            <p:spPr bwMode="auto">
              <a:xfrm>
                <a:off x="4106" y="2704"/>
                <a:ext cx="770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1600" u="none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0</a:t>
                </a:r>
                <a:endParaRPr lang="es-ES" altLang="es-CL" sz="1600" u="non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4361" name="Text Box 26"/>
              <p:cNvSpPr txBox="1">
                <a:spLocks noChangeArrowheads="1"/>
              </p:cNvSpPr>
              <p:nvPr/>
            </p:nvSpPr>
            <p:spPr bwMode="auto">
              <a:xfrm>
                <a:off x="4150" y="2895"/>
                <a:ext cx="18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=</a:t>
                </a:r>
                <a:endParaRPr lang="es-ES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14354" name="Line 44"/>
            <p:cNvSpPr>
              <a:spLocks noChangeShapeType="1"/>
            </p:cNvSpPr>
            <p:nvPr/>
          </p:nvSpPr>
          <p:spPr bwMode="auto">
            <a:xfrm>
              <a:off x="2934" y="2840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50" name="Rectangle 10"/>
          <p:cNvSpPr>
            <a:spLocks noChangeArrowheads="1"/>
          </p:cNvSpPr>
          <p:nvPr/>
        </p:nvSpPr>
        <p:spPr bwMode="auto">
          <a:xfrm>
            <a:off x="1924865" y="3078277"/>
            <a:ext cx="1884413" cy="576263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2" name="1 Rectángulo"/>
          <p:cNvSpPr/>
          <p:nvPr/>
        </p:nvSpPr>
        <p:spPr>
          <a:xfrm>
            <a:off x="4258575" y="4935676"/>
            <a:ext cx="11801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altLang="es-CL" sz="2000" b="1" dirty="0">
                <a:solidFill>
                  <a:srgbClr val="84BD00"/>
                </a:solidFill>
                <a:cs typeface="Arial" charset="0"/>
              </a:rPr>
              <a:t>Ejemplo: </a:t>
            </a:r>
            <a:endParaRPr lang="es-CL" sz="2000" dirty="0">
              <a:solidFill>
                <a:srgbClr val="84BD00"/>
              </a:solidFill>
            </a:endParaRPr>
          </a:p>
        </p:txBody>
      </p:sp>
      <p:sp>
        <p:nvSpPr>
          <p:cNvPr id="52" name="Rectangle 10"/>
          <p:cNvSpPr>
            <a:spLocks noChangeArrowheads="1"/>
          </p:cNvSpPr>
          <p:nvPr/>
        </p:nvSpPr>
        <p:spPr bwMode="auto">
          <a:xfrm>
            <a:off x="1954319" y="4950485"/>
            <a:ext cx="1884413" cy="576263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s-CL" altLang="es-CL"/>
          </a:p>
        </p:txBody>
      </p:sp>
      <p:grpSp>
        <p:nvGrpSpPr>
          <p:cNvPr id="49" name="Group 8"/>
          <p:cNvGrpSpPr>
            <a:grpSpLocks/>
          </p:cNvGrpSpPr>
          <p:nvPr/>
        </p:nvGrpSpPr>
        <p:grpSpPr bwMode="auto">
          <a:xfrm>
            <a:off x="1097280" y="1737360"/>
            <a:ext cx="8243888" cy="404813"/>
            <a:chOff x="0" y="436"/>
            <a:chExt cx="5193" cy="255"/>
          </a:xfrm>
        </p:grpSpPr>
        <p:sp>
          <p:nvSpPr>
            <p:cNvPr id="51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Propiedades</a:t>
              </a:r>
            </a:p>
          </p:txBody>
        </p:sp>
        <p:sp>
          <p:nvSpPr>
            <p:cNvPr id="53" name="Line 10"/>
            <p:cNvSpPr>
              <a:spLocks noChangeShapeType="1"/>
            </p:cNvSpPr>
            <p:nvPr/>
          </p:nvSpPr>
          <p:spPr bwMode="auto">
            <a:xfrm>
              <a:off x="0" y="691"/>
              <a:ext cx="2744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Potencias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9640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21" grpId="0"/>
      <p:bldP spid="14374" grpId="0"/>
      <p:bldP spid="30" grpId="0"/>
      <p:bldP spid="50" grpId="0" animBg="1"/>
      <p:bldP spid="2" grpId="0"/>
      <p:bldP spid="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" name="7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896572"/>
              </p:ext>
            </p:extLst>
          </p:nvPr>
        </p:nvGraphicFramePr>
        <p:xfrm>
          <a:off x="1688423" y="2710299"/>
          <a:ext cx="8208143" cy="353473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067098"/>
                <a:gridCol w="4141045"/>
              </a:tblGrid>
              <a:tr h="3962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Base entera</a:t>
                      </a:r>
                      <a:endParaRPr lang="es-E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442" marR="91442" marT="45721" marB="45721">
                    <a:lnL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Base</a:t>
                      </a:r>
                      <a:r>
                        <a:rPr lang="es-ES" sz="20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fraccionaria</a:t>
                      </a:r>
                      <a:endParaRPr lang="es-ES" sz="20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442" marR="91442" marT="45721" marB="45721">
                    <a:lnL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38488">
                <a:tc>
                  <a:txBody>
                    <a:bodyPr/>
                    <a:lstStyle/>
                    <a:p>
                      <a:endParaRPr lang="es-E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21" marB="45721">
                    <a:lnL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91442" marR="91442" marT="45721" marB="45721">
                    <a:lnL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2" name="Rectangle 10"/>
          <p:cNvSpPr>
            <a:spLocks noChangeArrowheads="1"/>
          </p:cNvSpPr>
          <p:nvPr/>
        </p:nvSpPr>
        <p:spPr bwMode="auto">
          <a:xfrm>
            <a:off x="2695766" y="3409091"/>
            <a:ext cx="1855192" cy="1172870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15369" name="54 CuadroTexto"/>
          <p:cNvSpPr txBox="1">
            <a:spLocks noChangeArrowheads="1"/>
          </p:cNvSpPr>
          <p:nvPr/>
        </p:nvSpPr>
        <p:spPr bwMode="auto">
          <a:xfrm>
            <a:off x="3343318" y="4581962"/>
            <a:ext cx="936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altLang="es-CL" sz="2400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≠ 0</a:t>
            </a:r>
            <a:endParaRPr lang="es-ES" altLang="es-CL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370" name="Rectangle 26"/>
          <p:cNvSpPr>
            <a:spLocks noChangeArrowheads="1"/>
          </p:cNvSpPr>
          <p:nvPr/>
        </p:nvSpPr>
        <p:spPr bwMode="auto">
          <a:xfrm>
            <a:off x="1457218" y="2134235"/>
            <a:ext cx="440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MX" altLang="es-CL" sz="2000" b="1" u="none" dirty="0">
                <a:solidFill>
                  <a:srgbClr val="84BD00"/>
                </a:solidFill>
              </a:rPr>
              <a:t> Potencias de exponente negativo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1687655" y="4870886"/>
            <a:ext cx="1584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 b="1" u="none" dirty="0">
                <a:solidFill>
                  <a:srgbClr val="669900"/>
                </a:solidFill>
                <a:cs typeface="Arial" charset="0"/>
              </a:rPr>
              <a:t>Ejemplo:</a:t>
            </a:r>
            <a:endParaRPr lang="es-ES" altLang="es-CL" b="1" u="none" dirty="0">
              <a:solidFill>
                <a:srgbClr val="669900"/>
              </a:solidFill>
              <a:cs typeface="Arial" charset="0"/>
            </a:endParaRPr>
          </a:p>
        </p:txBody>
      </p:sp>
      <p:sp>
        <p:nvSpPr>
          <p:cNvPr id="74" name="Text Box 9"/>
          <p:cNvSpPr txBox="1">
            <a:spLocks noChangeArrowheads="1"/>
          </p:cNvSpPr>
          <p:nvPr/>
        </p:nvSpPr>
        <p:spPr bwMode="auto">
          <a:xfrm>
            <a:off x="5792111" y="4870886"/>
            <a:ext cx="1584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 b="1" u="none" dirty="0">
                <a:solidFill>
                  <a:srgbClr val="669900"/>
                </a:solidFill>
                <a:cs typeface="Arial" charset="0"/>
              </a:rPr>
              <a:t>Ejemplo:</a:t>
            </a:r>
            <a:endParaRPr lang="es-ES" altLang="es-CL" b="1" u="none" dirty="0">
              <a:solidFill>
                <a:srgbClr val="669900"/>
              </a:solidFill>
              <a:cs typeface="Arial" charset="0"/>
            </a:endParaRPr>
          </a:p>
        </p:txBody>
      </p:sp>
      <p:sp>
        <p:nvSpPr>
          <p:cNvPr id="15398" name="Text Box 38"/>
          <p:cNvSpPr txBox="1">
            <a:spLocks noChangeArrowheads="1"/>
          </p:cNvSpPr>
          <p:nvPr/>
        </p:nvSpPr>
        <p:spPr bwMode="auto">
          <a:xfrm>
            <a:off x="7403423" y="5518587"/>
            <a:ext cx="793750" cy="29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s-ES" altLang="es-CL" sz="2000" u="none" baseline="30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408" name="95 CuadroTexto"/>
          <p:cNvSpPr txBox="1">
            <a:spLocks noChangeArrowheads="1"/>
          </p:cNvSpPr>
          <p:nvPr/>
        </p:nvSpPr>
        <p:spPr bwMode="auto">
          <a:xfrm>
            <a:off x="7016246" y="4582210"/>
            <a:ext cx="19439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altLang="es-CL" sz="2400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≠ 0  y  b ≠ 0</a:t>
            </a:r>
            <a:endParaRPr lang="es-ES" altLang="es-CL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3" name="Rectangle 10"/>
          <p:cNvSpPr>
            <a:spLocks noChangeArrowheads="1"/>
          </p:cNvSpPr>
          <p:nvPr/>
        </p:nvSpPr>
        <p:spPr bwMode="auto">
          <a:xfrm>
            <a:off x="6716431" y="3409339"/>
            <a:ext cx="2131318" cy="1172870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s-CL" altLang="es-CL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771730"/>
              </p:ext>
            </p:extLst>
          </p:nvPr>
        </p:nvGraphicFramePr>
        <p:xfrm>
          <a:off x="1759662" y="5230579"/>
          <a:ext cx="3842748" cy="798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Ecuación" r:id="rId3" imgW="2260440" imgH="469800" progId="Equation.3">
                  <p:embed/>
                </p:oleObj>
              </mc:Choice>
              <mc:Fallback>
                <p:oleObj name="Ecuación" r:id="rId3" imgW="22604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9662" y="5230579"/>
                        <a:ext cx="3842748" cy="7986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44858"/>
              </p:ext>
            </p:extLst>
          </p:nvPr>
        </p:nvGraphicFramePr>
        <p:xfrm>
          <a:off x="6543770" y="5268014"/>
          <a:ext cx="2676888" cy="798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Ecuación" r:id="rId5" imgW="1574640" imgH="469800" progId="Equation.3">
                  <p:embed/>
                </p:oleObj>
              </mc:Choice>
              <mc:Fallback>
                <p:oleObj name="Ecuación" r:id="rId5" imgW="15746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3770" y="5268014"/>
                        <a:ext cx="2676888" cy="7986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0882735"/>
              </p:ext>
            </p:extLst>
          </p:nvPr>
        </p:nvGraphicFramePr>
        <p:xfrm>
          <a:off x="2911790" y="3502387"/>
          <a:ext cx="1396800" cy="93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Ecuación" r:id="rId7" imgW="698400" imgH="469800" progId="Equation.3">
                  <p:embed/>
                </p:oleObj>
              </mc:Choice>
              <mc:Fallback>
                <p:oleObj name="Ecuación" r:id="rId7" imgW="6984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1790" y="3502387"/>
                        <a:ext cx="1396800" cy="93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451163"/>
              </p:ext>
            </p:extLst>
          </p:nvPr>
        </p:nvGraphicFramePr>
        <p:xfrm>
          <a:off x="6944238" y="3502387"/>
          <a:ext cx="1752480" cy="93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Ecuación" r:id="rId9" imgW="876240" imgH="469800" progId="Equation.3">
                  <p:embed/>
                </p:oleObj>
              </mc:Choice>
              <mc:Fallback>
                <p:oleObj name="Ecuación" r:id="rId9" imgW="8762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4238" y="3502387"/>
                        <a:ext cx="1752480" cy="93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8"/>
          <p:cNvGrpSpPr>
            <a:grpSpLocks/>
          </p:cNvGrpSpPr>
          <p:nvPr/>
        </p:nvGrpSpPr>
        <p:grpSpPr bwMode="auto">
          <a:xfrm>
            <a:off x="1097280" y="1737360"/>
            <a:ext cx="8243888" cy="404813"/>
            <a:chOff x="0" y="436"/>
            <a:chExt cx="5193" cy="255"/>
          </a:xfrm>
        </p:grpSpPr>
        <p:sp>
          <p:nvSpPr>
            <p:cNvPr id="23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Propiedades</a:t>
              </a:r>
            </a:p>
          </p:txBody>
        </p:sp>
        <p:sp>
          <p:nvSpPr>
            <p:cNvPr id="24" name="Line 10"/>
            <p:cNvSpPr>
              <a:spLocks noChangeShapeType="1"/>
            </p:cNvSpPr>
            <p:nvPr/>
          </p:nvSpPr>
          <p:spPr bwMode="auto">
            <a:xfrm>
              <a:off x="0" y="691"/>
              <a:ext cx="2744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Potencias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7911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15369" grpId="0"/>
      <p:bldP spid="15408" grpId="0"/>
      <p:bldP spid="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6"/>
          <p:cNvSpPr>
            <a:spLocks noChangeArrowheads="1"/>
          </p:cNvSpPr>
          <p:nvPr/>
        </p:nvSpPr>
        <p:spPr bwMode="auto">
          <a:xfrm>
            <a:off x="1447624" y="2339846"/>
            <a:ext cx="4638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MX" altLang="es-CL" sz="2000" b="1" u="none" dirty="0">
                <a:solidFill>
                  <a:srgbClr val="84BD00"/>
                </a:solidFill>
              </a:rPr>
              <a:t> Adición y sustracción de potencias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93789" y="2848604"/>
            <a:ext cx="7270312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algn="just" eaLnBrk="1" hangingPunct="1">
              <a:spcBef>
                <a:spcPct val="50000"/>
              </a:spcBef>
            </a:pPr>
            <a:r>
              <a:rPr lang="es-ES_tradnl" altLang="es-CL" sz="2000" b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</a:t>
            </a:r>
            <a:r>
              <a:rPr lang="es-ES_tradn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existe propiedad para sumar y/o restar potencias.</a:t>
            </a:r>
            <a:r>
              <a:rPr lang="es-MX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	</a:t>
            </a:r>
            <a:endParaRPr lang="es-ES" altLang="es-CL" sz="2000" u="none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1691294" y="4144748"/>
            <a:ext cx="15843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 sz="2000" b="1" u="none" dirty="0">
                <a:solidFill>
                  <a:srgbClr val="84BD00"/>
                </a:solidFill>
                <a:cs typeface="Arial" charset="0"/>
              </a:rPr>
              <a:t>Ejemplo:</a:t>
            </a:r>
            <a:endParaRPr lang="es-ES" altLang="es-CL" sz="2000" b="1" u="none" dirty="0">
              <a:solidFill>
                <a:srgbClr val="84BD00"/>
              </a:solidFill>
              <a:cs typeface="Arial" charset="0"/>
            </a:endParaRPr>
          </a:p>
        </p:txBody>
      </p: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1763301" y="4720812"/>
            <a:ext cx="1428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 dirty="0"/>
              <a:t>4</a:t>
            </a:r>
            <a:r>
              <a:rPr lang="es-MX" altLang="es-CL" sz="2000" u="none" baseline="30000" dirty="0"/>
              <a:t>2</a:t>
            </a:r>
            <a:r>
              <a:rPr lang="es-CL" altLang="es-CL" sz="2000" u="none" dirty="0"/>
              <a:t>  </a:t>
            </a:r>
            <a:r>
              <a:rPr lang="es-ES" altLang="es-CL" sz="2000" u="none" dirty="0"/>
              <a:t>+</a:t>
            </a:r>
            <a:r>
              <a:rPr lang="es-MX" altLang="es-CL" sz="2000" u="none" dirty="0"/>
              <a:t>  4</a:t>
            </a:r>
            <a:r>
              <a:rPr lang="es-MX" altLang="es-CL" sz="2000" u="none" baseline="30000" dirty="0"/>
              <a:t>2</a:t>
            </a:r>
            <a:r>
              <a:rPr lang="es-MX" altLang="es-CL" sz="2000" u="none" dirty="0"/>
              <a:t> =</a:t>
            </a:r>
            <a:endParaRPr lang="es-ES" altLang="es-CL" sz="2000" u="none" baseline="30000" dirty="0"/>
          </a:p>
        </p:txBody>
      </p:sp>
      <p:sp>
        <p:nvSpPr>
          <p:cNvPr id="74" name="Text Box 16"/>
          <p:cNvSpPr txBox="1">
            <a:spLocks noChangeArrowheads="1"/>
          </p:cNvSpPr>
          <p:nvPr/>
        </p:nvSpPr>
        <p:spPr bwMode="auto">
          <a:xfrm>
            <a:off x="3906426" y="4720812"/>
            <a:ext cx="1365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/>
              <a:t>2 </a:t>
            </a:r>
            <a:r>
              <a:rPr lang="es-MX" altLang="es-CL" sz="1400" u="none"/>
              <a:t>•</a:t>
            </a:r>
            <a:r>
              <a:rPr lang="es-MX" altLang="es-CL" sz="2000" u="none"/>
              <a:t> (2</a:t>
            </a:r>
            <a:r>
              <a:rPr lang="es-MX" altLang="es-CL" sz="2000" u="none" baseline="30000"/>
              <a:t>2</a:t>
            </a:r>
            <a:r>
              <a:rPr lang="es-MX" altLang="es-CL" sz="2000" u="none"/>
              <a:t>)</a:t>
            </a:r>
            <a:r>
              <a:rPr lang="es-MX" altLang="es-CL" sz="2000" u="none" baseline="30000"/>
              <a:t>2</a:t>
            </a:r>
            <a:r>
              <a:rPr lang="es-MX" altLang="es-CL" sz="2000" u="none"/>
              <a:t> =</a:t>
            </a:r>
            <a:endParaRPr lang="es-ES" altLang="es-CL" sz="2000" u="none" baseline="30000"/>
          </a:p>
        </p:txBody>
      </p:sp>
      <p:sp>
        <p:nvSpPr>
          <p:cNvPr id="80" name="79 Rectángulo"/>
          <p:cNvSpPr>
            <a:spLocks noChangeArrowheads="1"/>
          </p:cNvSpPr>
          <p:nvPr/>
        </p:nvSpPr>
        <p:spPr bwMode="auto">
          <a:xfrm>
            <a:off x="2977738" y="4720812"/>
            <a:ext cx="1047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altLang="es-CL" sz="2000" u="none" dirty="0"/>
              <a:t>2 </a:t>
            </a:r>
            <a:r>
              <a:rPr lang="es-MX" altLang="es-CL" sz="1400" u="none" dirty="0"/>
              <a:t>•</a:t>
            </a:r>
            <a:r>
              <a:rPr lang="es-MX" altLang="es-CL" sz="1400" u="none" baseline="30000" dirty="0"/>
              <a:t> </a:t>
            </a:r>
            <a:r>
              <a:rPr lang="es-MX" altLang="es-CL" sz="2000" u="none" baseline="30000" dirty="0"/>
              <a:t> </a:t>
            </a:r>
            <a:r>
              <a:rPr lang="es-MX" altLang="es-CL" sz="2000" u="none" dirty="0"/>
              <a:t>4</a:t>
            </a:r>
            <a:r>
              <a:rPr lang="es-MX" altLang="es-CL" sz="2000" u="none" baseline="30000" dirty="0"/>
              <a:t>2 </a:t>
            </a:r>
            <a:r>
              <a:rPr lang="es-MX" altLang="es-CL" sz="2000" u="none" dirty="0"/>
              <a:t>= </a:t>
            </a:r>
            <a:endParaRPr lang="es-CL" altLang="es-CL" sz="2000" dirty="0"/>
          </a:p>
        </p:txBody>
      </p:sp>
      <p:sp>
        <p:nvSpPr>
          <p:cNvPr id="81" name="Text Box 16"/>
          <p:cNvSpPr txBox="1">
            <a:spLocks noChangeArrowheads="1"/>
          </p:cNvSpPr>
          <p:nvPr/>
        </p:nvSpPr>
        <p:spPr bwMode="auto">
          <a:xfrm>
            <a:off x="5120863" y="4720812"/>
            <a:ext cx="1365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/>
              <a:t>2 </a:t>
            </a:r>
            <a:r>
              <a:rPr lang="es-MX" altLang="es-CL" sz="1400" u="none"/>
              <a:t>•</a:t>
            </a:r>
            <a:r>
              <a:rPr lang="es-MX" altLang="es-CL" sz="2000" u="none"/>
              <a:t> 2</a:t>
            </a:r>
            <a:r>
              <a:rPr lang="es-MX" altLang="es-CL" sz="2000" u="none" baseline="30000"/>
              <a:t>4</a:t>
            </a:r>
            <a:r>
              <a:rPr lang="es-MX" altLang="es-CL" sz="2000" u="none"/>
              <a:t> = 2</a:t>
            </a:r>
            <a:r>
              <a:rPr lang="es-MX" altLang="es-CL" sz="2000" u="none" baseline="30000"/>
              <a:t>5</a:t>
            </a:r>
            <a:endParaRPr lang="es-ES" altLang="es-CL" sz="2000" u="none" baseline="30000"/>
          </a:p>
        </p:txBody>
      </p:sp>
      <p:sp>
        <p:nvSpPr>
          <p:cNvPr id="2" name="1 Rectángulo"/>
          <p:cNvSpPr/>
          <p:nvPr/>
        </p:nvSpPr>
        <p:spPr>
          <a:xfrm>
            <a:off x="1691293" y="3314495"/>
            <a:ext cx="8208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Bef>
                <a:spcPct val="50000"/>
              </a:spcBef>
            </a:pPr>
            <a:r>
              <a:rPr lang="es-ES_tradnl" altLang="es-CL" sz="20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Es necesario resolver cada potencia y luego aplicar cada operación planteada.</a:t>
            </a:r>
            <a:endParaRPr lang="es-ES" altLang="es-CL" sz="2000" dirty="0">
              <a:solidFill>
                <a:srgbClr val="000000">
                  <a:lumMod val="85000"/>
                  <a:lumOff val="15000"/>
                </a:srgbClr>
              </a:solidFill>
              <a:cs typeface="Arial" charset="0"/>
            </a:endParaRPr>
          </a:p>
        </p:txBody>
      </p:sp>
      <p:grpSp>
        <p:nvGrpSpPr>
          <p:cNvPr id="21" name="Group 8"/>
          <p:cNvGrpSpPr>
            <a:grpSpLocks/>
          </p:cNvGrpSpPr>
          <p:nvPr/>
        </p:nvGrpSpPr>
        <p:grpSpPr bwMode="auto">
          <a:xfrm>
            <a:off x="1223749" y="1723712"/>
            <a:ext cx="8243888" cy="404813"/>
            <a:chOff x="0" y="436"/>
            <a:chExt cx="5193" cy="255"/>
          </a:xfrm>
        </p:grpSpPr>
        <p:sp>
          <p:nvSpPr>
            <p:cNvPr id="22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Propiedades</a:t>
              </a:r>
            </a:p>
          </p:txBody>
        </p:sp>
        <p:sp>
          <p:nvSpPr>
            <p:cNvPr id="23" name="Line 10"/>
            <p:cNvSpPr>
              <a:spLocks noChangeShapeType="1"/>
            </p:cNvSpPr>
            <p:nvPr/>
          </p:nvSpPr>
          <p:spPr bwMode="auto">
            <a:xfrm>
              <a:off x="0" y="691"/>
              <a:ext cx="2744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97280" y="272955"/>
            <a:ext cx="10058400" cy="1450757"/>
          </a:xfrm>
        </p:spPr>
        <p:txBody>
          <a:bodyPr/>
          <a:lstStyle/>
          <a:p>
            <a:r>
              <a:rPr lang="es-CL" dirty="0" smtClean="0"/>
              <a:t>Potencias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807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324545" y="1950680"/>
            <a:ext cx="995922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algn="just" eaLnBrk="1" hangingPunct="1">
              <a:defRPr/>
            </a:pPr>
            <a:r>
              <a:rPr lang="es-MX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Una raíz es una cantidad que se debe multiplicar por sí misma tantas veces </a:t>
            </a:r>
            <a:endParaRPr lang="es-MX" altLang="es-CL" sz="2000" u="none" dirty="0" smtClean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  <a:p>
            <a:pPr marL="0" lvl="1" algn="just" eaLnBrk="1" hangingPunct="1">
              <a:defRPr/>
            </a:pPr>
            <a:r>
              <a:rPr lang="es-MX" alt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como </a:t>
            </a:r>
            <a:r>
              <a:rPr lang="es-MX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indique el índice, para obtener un número determinado</a:t>
            </a:r>
            <a:r>
              <a:rPr lang="es-MX" alt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.</a:t>
            </a:r>
            <a:endParaRPr lang="es-MX" altLang="es-CL" sz="2000" u="none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</p:txBody>
      </p:sp>
      <p:grpSp>
        <p:nvGrpSpPr>
          <p:cNvPr id="4" name="3 Grupo"/>
          <p:cNvGrpSpPr/>
          <p:nvPr/>
        </p:nvGrpSpPr>
        <p:grpSpPr>
          <a:xfrm>
            <a:off x="0" y="1530341"/>
            <a:ext cx="4680644" cy="396875"/>
            <a:chOff x="-324544" y="871885"/>
            <a:chExt cx="4680644" cy="396875"/>
          </a:xfrm>
        </p:grpSpPr>
        <p:sp>
          <p:nvSpPr>
            <p:cNvPr id="8196" name="40 CuadroTexto"/>
            <p:cNvSpPr txBox="1">
              <a:spLocks noChangeArrowheads="1"/>
            </p:cNvSpPr>
            <p:nvPr/>
          </p:nvSpPr>
          <p:spPr bwMode="auto">
            <a:xfrm>
              <a:off x="-324544" y="871885"/>
              <a:ext cx="2336801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 Definición</a:t>
              </a:r>
            </a:p>
          </p:txBody>
        </p:sp>
        <p:sp>
          <p:nvSpPr>
            <p:cNvPr id="8197" name="Line 10"/>
            <p:cNvSpPr>
              <a:spLocks noChangeShapeType="1"/>
            </p:cNvSpPr>
            <p:nvPr/>
          </p:nvSpPr>
          <p:spPr bwMode="auto">
            <a:xfrm>
              <a:off x="0" y="1196975"/>
              <a:ext cx="4356100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graphicFrame>
        <p:nvGraphicFramePr>
          <p:cNvPr id="28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975585"/>
              </p:ext>
            </p:extLst>
          </p:nvPr>
        </p:nvGraphicFramePr>
        <p:xfrm>
          <a:off x="3391594" y="3106380"/>
          <a:ext cx="2698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7" name="Ecuación" r:id="rId3" imgW="1079280" imgH="228600" progId="Equation.3">
                  <p:embed/>
                </p:oleObj>
              </mc:Choice>
              <mc:Fallback>
                <p:oleObj name="Ecuación" r:id="rId3" imgW="1079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1594" y="3106380"/>
                        <a:ext cx="26987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28 Conector recto de flecha"/>
          <p:cNvCxnSpPr/>
          <p:nvPr/>
        </p:nvCxnSpPr>
        <p:spPr bwMode="auto">
          <a:xfrm flipV="1">
            <a:off x="4488558" y="3079393"/>
            <a:ext cx="293687" cy="215900"/>
          </a:xfrm>
          <a:prstGeom prst="straightConnector1">
            <a:avLst/>
          </a:prstGeom>
          <a:ln>
            <a:solidFill>
              <a:srgbClr val="FF9900"/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0" name="10 Rectángulo"/>
          <p:cNvSpPr>
            <a:spLocks noChangeArrowheads="1"/>
          </p:cNvSpPr>
          <p:nvPr/>
        </p:nvSpPr>
        <p:spPr bwMode="auto">
          <a:xfrm>
            <a:off x="4713982" y="2809518"/>
            <a:ext cx="2665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altLang="es-CL" u="none">
                <a:solidFill>
                  <a:srgbClr val="940502"/>
                </a:solidFill>
                <a:cs typeface="Arial" charset="0"/>
              </a:rPr>
              <a:t>Valor de la raíz</a:t>
            </a:r>
            <a:endParaRPr lang="es-CL" altLang="es-CL" u="none">
              <a:solidFill>
                <a:srgbClr val="940502"/>
              </a:solidFill>
              <a:cs typeface="Arial" charset="0"/>
            </a:endParaRPr>
          </a:p>
        </p:txBody>
      </p:sp>
      <p:cxnSp>
        <p:nvCxnSpPr>
          <p:cNvPr id="31" name="30 Conector recto de flecha"/>
          <p:cNvCxnSpPr/>
          <p:nvPr/>
        </p:nvCxnSpPr>
        <p:spPr bwMode="auto">
          <a:xfrm flipH="1">
            <a:off x="2986783" y="3322280"/>
            <a:ext cx="396875" cy="0"/>
          </a:xfrm>
          <a:prstGeom prst="straightConnector1">
            <a:avLst/>
          </a:prstGeom>
          <a:ln>
            <a:solidFill>
              <a:srgbClr val="FF9900"/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39 Rectángulo"/>
          <p:cNvSpPr>
            <a:spLocks noChangeArrowheads="1"/>
          </p:cNvSpPr>
          <p:nvPr/>
        </p:nvSpPr>
        <p:spPr bwMode="auto">
          <a:xfrm>
            <a:off x="2224782" y="3079393"/>
            <a:ext cx="800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altLang="es-CL" u="none">
                <a:solidFill>
                  <a:srgbClr val="940502"/>
                </a:solidFill>
                <a:cs typeface="Arial" charset="0"/>
              </a:rPr>
              <a:t>índice</a:t>
            </a:r>
            <a:endParaRPr lang="es-CL" altLang="es-CL" u="none">
              <a:solidFill>
                <a:srgbClr val="940502"/>
              </a:solidFill>
              <a:cs typeface="Arial" charset="0"/>
            </a:endParaRPr>
          </a:p>
        </p:txBody>
      </p:sp>
      <p:cxnSp>
        <p:nvCxnSpPr>
          <p:cNvPr id="33" name="32 Conector recto de flecha"/>
          <p:cNvCxnSpPr/>
          <p:nvPr/>
        </p:nvCxnSpPr>
        <p:spPr bwMode="auto">
          <a:xfrm rot="5400000">
            <a:off x="3600351" y="3826312"/>
            <a:ext cx="395287" cy="0"/>
          </a:xfrm>
          <a:prstGeom prst="straightConnector1">
            <a:avLst/>
          </a:prstGeom>
          <a:ln>
            <a:solidFill>
              <a:srgbClr val="FF9900"/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4" name="41 Rectángulo"/>
          <p:cNvSpPr>
            <a:spLocks noChangeArrowheads="1"/>
          </p:cNvSpPr>
          <p:nvPr/>
        </p:nvSpPr>
        <p:spPr bwMode="auto">
          <a:xfrm>
            <a:off x="2735958" y="3942994"/>
            <a:ext cx="23002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altLang="es-CL" u="none">
                <a:solidFill>
                  <a:srgbClr val="940502"/>
                </a:solidFill>
                <a:cs typeface="Arial" charset="0"/>
              </a:rPr>
              <a:t>Cantidad sub-radical</a:t>
            </a:r>
            <a:endParaRPr lang="es-CL" altLang="es-CL" u="none">
              <a:solidFill>
                <a:srgbClr val="940502"/>
              </a:solidFill>
              <a:cs typeface="Arial" charset="0"/>
            </a:endParaRPr>
          </a:p>
        </p:txBody>
      </p:sp>
      <p:sp>
        <p:nvSpPr>
          <p:cNvPr id="51" name="Rectangle 45"/>
          <p:cNvSpPr>
            <a:spLocks noChangeArrowheads="1"/>
          </p:cNvSpPr>
          <p:nvPr/>
        </p:nvSpPr>
        <p:spPr bwMode="auto">
          <a:xfrm>
            <a:off x="463550" y="4264634"/>
            <a:ext cx="1409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b="1" u="none" dirty="0">
                <a:solidFill>
                  <a:srgbClr val="84BD00"/>
                </a:solidFill>
              </a:rPr>
              <a:t>Ejemplos:</a:t>
            </a:r>
          </a:p>
        </p:txBody>
      </p:sp>
      <p:graphicFrame>
        <p:nvGraphicFramePr>
          <p:cNvPr id="58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531850"/>
              </p:ext>
            </p:extLst>
          </p:nvPr>
        </p:nvGraphicFramePr>
        <p:xfrm>
          <a:off x="1782663" y="4753236"/>
          <a:ext cx="884237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8" name="Ecuación" r:id="rId5" imgW="520560" imgH="228600" progId="Equation.3">
                  <p:embed/>
                </p:oleObj>
              </mc:Choice>
              <mc:Fallback>
                <p:oleObj name="Ecuación" r:id="rId5" imgW="520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663" y="4753236"/>
                        <a:ext cx="884237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123316"/>
              </p:ext>
            </p:extLst>
          </p:nvPr>
        </p:nvGraphicFramePr>
        <p:xfrm>
          <a:off x="2822474" y="4745299"/>
          <a:ext cx="1811338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9" name="Ecuación" r:id="rId7" imgW="1066680" imgH="241200" progId="Equation.3">
                  <p:embed/>
                </p:oleObj>
              </mc:Choice>
              <mc:Fallback>
                <p:oleObj name="Ecuación" r:id="rId7" imgW="1066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474" y="4745299"/>
                        <a:ext cx="1811338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3599647"/>
              </p:ext>
            </p:extLst>
          </p:nvPr>
        </p:nvGraphicFramePr>
        <p:xfrm>
          <a:off x="1658837" y="5256473"/>
          <a:ext cx="9715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0" name="Ecuación" r:id="rId9" imgW="571320" imgH="228600" progId="Equation.3">
                  <p:embed/>
                </p:oleObj>
              </mc:Choice>
              <mc:Fallback>
                <p:oleObj name="Ecuación" r:id="rId9" imgW="571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8837" y="5256473"/>
                        <a:ext cx="9715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1706418"/>
              </p:ext>
            </p:extLst>
          </p:nvPr>
        </p:nvGraphicFramePr>
        <p:xfrm>
          <a:off x="2847874" y="5248536"/>
          <a:ext cx="1919288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1" name="Ecuación" r:id="rId11" imgW="1130040" imgH="241200" progId="Equation.3">
                  <p:embed/>
                </p:oleObj>
              </mc:Choice>
              <mc:Fallback>
                <p:oleObj name="Ecuación" r:id="rId11" imgW="11300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874" y="5248536"/>
                        <a:ext cx="1919288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3667855"/>
              </p:ext>
            </p:extLst>
          </p:nvPr>
        </p:nvGraphicFramePr>
        <p:xfrm>
          <a:off x="5606981" y="4789255"/>
          <a:ext cx="10160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2" name="Ecuación" r:id="rId13" imgW="596880" imgH="228600" progId="Equation.3">
                  <p:embed/>
                </p:oleObj>
              </mc:Choice>
              <mc:Fallback>
                <p:oleObj name="Ecuación" r:id="rId13" imgW="596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6981" y="4789255"/>
                        <a:ext cx="101600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4755250"/>
              </p:ext>
            </p:extLst>
          </p:nvPr>
        </p:nvGraphicFramePr>
        <p:xfrm>
          <a:off x="6797606" y="4781318"/>
          <a:ext cx="196215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3" name="Ecuación" r:id="rId15" imgW="1155600" imgH="241200" progId="Equation.3">
                  <p:embed/>
                </p:oleObj>
              </mc:Choice>
              <mc:Fallback>
                <p:oleObj name="Ecuación" r:id="rId15" imgW="1155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7606" y="4781318"/>
                        <a:ext cx="1962150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734347"/>
              </p:ext>
            </p:extLst>
          </p:nvPr>
        </p:nvGraphicFramePr>
        <p:xfrm>
          <a:off x="5254557" y="5294080"/>
          <a:ext cx="136207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4" name="Ecuación" r:id="rId17" imgW="799920" imgH="228600" progId="Equation.3">
                  <p:embed/>
                </p:oleObj>
              </mc:Choice>
              <mc:Fallback>
                <p:oleObj name="Ecuación" r:id="rId17" imgW="7999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557" y="5294080"/>
                        <a:ext cx="1362075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1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332842"/>
              </p:ext>
            </p:extLst>
          </p:nvPr>
        </p:nvGraphicFramePr>
        <p:xfrm>
          <a:off x="6767445" y="5286143"/>
          <a:ext cx="2327275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5" name="Ecuación" r:id="rId19" imgW="1371600" imgH="241200" progId="Equation.3">
                  <p:embed/>
                </p:oleObj>
              </mc:Choice>
              <mc:Fallback>
                <p:oleObj name="Ecuación" r:id="rId19" imgW="1371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7445" y="5286143"/>
                        <a:ext cx="2327275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Raíces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599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0" grpId="0"/>
      <p:bldP spid="32" grpId="0"/>
      <p:bldP spid="34" grpId="0"/>
      <p:bldP spid="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1564447" y="3763938"/>
            <a:ext cx="1409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altLang="es-CL" sz="2000" b="1" u="none" dirty="0">
                <a:solidFill>
                  <a:srgbClr val="84BD00"/>
                </a:solidFill>
                <a:cs typeface="Arial" charset="0"/>
              </a:rPr>
              <a:t>Ejemplos:</a:t>
            </a:r>
            <a:endParaRPr lang="es-ES" altLang="es-CL" sz="2000" b="1" u="none" dirty="0">
              <a:solidFill>
                <a:srgbClr val="84BD00"/>
              </a:solidFill>
              <a:cs typeface="Arial" charset="0"/>
            </a:endParaRPr>
          </a:p>
        </p:txBody>
      </p:sp>
      <p:graphicFrame>
        <p:nvGraphicFramePr>
          <p:cNvPr id="38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939745"/>
              </p:ext>
            </p:extLst>
          </p:nvPr>
        </p:nvGraphicFramePr>
        <p:xfrm>
          <a:off x="5741159" y="4556101"/>
          <a:ext cx="1792288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1" name="Ecuación" r:id="rId3" imgW="1053643" imgH="317362" progId="Equation.3">
                  <p:embed/>
                </p:oleObj>
              </mc:Choice>
              <mc:Fallback>
                <p:oleObj name="Ecuación" r:id="rId3" imgW="1053643" imgH="3173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1159" y="4556101"/>
                        <a:ext cx="1792288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849912"/>
              </p:ext>
            </p:extLst>
          </p:nvPr>
        </p:nvGraphicFramePr>
        <p:xfrm>
          <a:off x="3531360" y="3838551"/>
          <a:ext cx="10572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2" name="Ecuación" r:id="rId5" imgW="622030" imgH="317362" progId="Equation.3">
                  <p:embed/>
                </p:oleObj>
              </mc:Choice>
              <mc:Fallback>
                <p:oleObj name="Ecuación" r:id="rId5" imgW="622030" imgH="3173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1360" y="3838551"/>
                        <a:ext cx="105727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873713"/>
              </p:ext>
            </p:extLst>
          </p:nvPr>
        </p:nvGraphicFramePr>
        <p:xfrm>
          <a:off x="3531360" y="4594202"/>
          <a:ext cx="105727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3" name="Ecuación" r:id="rId7" imgW="622030" imgH="304668" progId="Equation.3">
                  <p:embed/>
                </p:oleObj>
              </mc:Choice>
              <mc:Fallback>
                <p:oleObj name="Ecuación" r:id="rId7" imgW="622030" imgH="3046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1360" y="4594202"/>
                        <a:ext cx="1057275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948549"/>
              </p:ext>
            </p:extLst>
          </p:nvPr>
        </p:nvGraphicFramePr>
        <p:xfrm>
          <a:off x="3531359" y="5278414"/>
          <a:ext cx="92868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4" name="Ecuación" r:id="rId9" imgW="545626" imgH="304536" progId="Equation.3">
                  <p:embed/>
                </p:oleObj>
              </mc:Choice>
              <mc:Fallback>
                <p:oleObj name="Ecuación" r:id="rId9" imgW="545626" imgH="3045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1359" y="5278414"/>
                        <a:ext cx="928688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501072"/>
              </p:ext>
            </p:extLst>
          </p:nvPr>
        </p:nvGraphicFramePr>
        <p:xfrm>
          <a:off x="5726873" y="3778226"/>
          <a:ext cx="92868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5" name="Ecuación" r:id="rId11" imgW="545626" imgH="317225" progId="Equation.3">
                  <p:embed/>
                </p:oleObj>
              </mc:Choice>
              <mc:Fallback>
                <p:oleObj name="Ecuación" r:id="rId11" imgW="545626" imgH="3172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6873" y="3778226"/>
                        <a:ext cx="928687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 30"/>
          <p:cNvSpPr>
            <a:spLocks noChangeArrowheads="1"/>
          </p:cNvSpPr>
          <p:nvPr/>
        </p:nvSpPr>
        <p:spPr bwMode="auto">
          <a:xfrm>
            <a:off x="1348672" y="2323406"/>
            <a:ext cx="835342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algn="just">
              <a:spcBef>
                <a:spcPct val="20000"/>
              </a:spcBef>
              <a:defRPr/>
            </a:pPr>
            <a:r>
              <a:rPr lang="es-MX" altLang="es-C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Una raíz corresponde a una potencia con exponente fraccionario.</a:t>
            </a:r>
            <a:endParaRPr lang="es-ES" altLang="es-CL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44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8946533"/>
              </p:ext>
            </p:extLst>
          </p:nvPr>
        </p:nvGraphicFramePr>
        <p:xfrm>
          <a:off x="3810760" y="2827218"/>
          <a:ext cx="15557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6" name="Ecuación" r:id="rId13" imgW="622030" imgH="304668" progId="Equation.3">
                  <p:embed/>
                </p:oleObj>
              </mc:Choice>
              <mc:Fallback>
                <p:oleObj name="Ecuación" r:id="rId13" imgW="622030" imgH="3046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760" y="2827218"/>
                        <a:ext cx="15557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85184"/>
              </p:ext>
            </p:extLst>
          </p:nvPr>
        </p:nvGraphicFramePr>
        <p:xfrm>
          <a:off x="5669722" y="5275238"/>
          <a:ext cx="248126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7" name="Ecuación" r:id="rId15" imgW="1460160" imgH="317160" progId="Equation.3">
                  <p:embed/>
                </p:oleObj>
              </mc:Choice>
              <mc:Fallback>
                <p:oleObj name="Ecuación" r:id="rId15" imgW="146016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9722" y="5275238"/>
                        <a:ext cx="2481262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404795"/>
              </p:ext>
            </p:extLst>
          </p:nvPr>
        </p:nvGraphicFramePr>
        <p:xfrm>
          <a:off x="8150984" y="5472089"/>
          <a:ext cx="5334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8" name="Ecuación" r:id="rId17" imgW="355320" imgH="215640" progId="Equation.3">
                  <p:embed/>
                </p:oleObj>
              </mc:Choice>
              <mc:Fallback>
                <p:oleObj name="Ecuación" r:id="rId17" imgW="3553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0984" y="5472089"/>
                        <a:ext cx="5334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4371124"/>
              </p:ext>
            </p:extLst>
          </p:nvPr>
        </p:nvGraphicFramePr>
        <p:xfrm>
          <a:off x="5741159" y="3116239"/>
          <a:ext cx="1447800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9" name="Ecuación" r:id="rId19" imgW="965160" imgH="203040" progId="Equation.3">
                  <p:embed/>
                </p:oleObj>
              </mc:Choice>
              <mc:Fallback>
                <p:oleObj name="Ecuación" r:id="rId19" imgW="9651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1159" y="3116239"/>
                        <a:ext cx="1447800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25 Grupo"/>
          <p:cNvGrpSpPr/>
          <p:nvPr/>
        </p:nvGrpSpPr>
        <p:grpSpPr>
          <a:xfrm>
            <a:off x="844615" y="1854524"/>
            <a:ext cx="4680644" cy="396875"/>
            <a:chOff x="-324544" y="871885"/>
            <a:chExt cx="4680644" cy="396875"/>
          </a:xfrm>
        </p:grpSpPr>
        <p:sp>
          <p:nvSpPr>
            <p:cNvPr id="27" name="40 CuadroTexto"/>
            <p:cNvSpPr txBox="1">
              <a:spLocks noChangeArrowheads="1"/>
            </p:cNvSpPr>
            <p:nvPr/>
          </p:nvSpPr>
          <p:spPr bwMode="auto">
            <a:xfrm>
              <a:off x="-324544" y="871885"/>
              <a:ext cx="2336801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 Definición</a:t>
              </a:r>
            </a:p>
          </p:txBody>
        </p:sp>
        <p:sp>
          <p:nvSpPr>
            <p:cNvPr id="28" name="Line 10"/>
            <p:cNvSpPr>
              <a:spLocks noChangeShapeType="1"/>
            </p:cNvSpPr>
            <p:nvPr/>
          </p:nvSpPr>
          <p:spPr bwMode="auto">
            <a:xfrm>
              <a:off x="0" y="1196975"/>
              <a:ext cx="4356100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Raíces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6237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utoUpdateAnimBg="0"/>
      <p:bldP spid="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5"/>
          <p:cNvSpPr>
            <a:spLocks noChangeArrowheads="1"/>
          </p:cNvSpPr>
          <p:nvPr/>
        </p:nvSpPr>
        <p:spPr bwMode="auto">
          <a:xfrm>
            <a:off x="1985963" y="3651721"/>
            <a:ext cx="1409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altLang="es-CL" sz="2000" b="1" u="none" dirty="0">
                <a:solidFill>
                  <a:srgbClr val="99CC00"/>
                </a:solidFill>
                <a:cs typeface="Arial" charset="0"/>
              </a:rPr>
              <a:t>Ejemplos:</a:t>
            </a:r>
            <a:endParaRPr lang="es-ES" altLang="es-CL" sz="2000" b="1" u="none" dirty="0">
              <a:solidFill>
                <a:srgbClr val="99CC00"/>
              </a:solidFill>
              <a:cs typeface="Arial" charset="0"/>
            </a:endParaRPr>
          </a:p>
        </p:txBody>
      </p:sp>
      <p:sp>
        <p:nvSpPr>
          <p:cNvPr id="10244" name="Rectangle 23"/>
          <p:cNvSpPr>
            <a:spLocks noChangeArrowheads="1"/>
          </p:cNvSpPr>
          <p:nvPr/>
        </p:nvSpPr>
        <p:spPr bwMode="auto">
          <a:xfrm>
            <a:off x="600363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s-CL" altLang="es-CL">
              <a:cs typeface="Arial" charset="0"/>
            </a:endParaRPr>
          </a:p>
        </p:txBody>
      </p:sp>
      <p:graphicFrame>
        <p:nvGraphicFramePr>
          <p:cNvPr id="5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2099162"/>
              </p:ext>
            </p:extLst>
          </p:nvPr>
        </p:nvGraphicFramePr>
        <p:xfrm>
          <a:off x="3641726" y="2744452"/>
          <a:ext cx="14922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6" name="Ecuación" r:id="rId3" imgW="596880" imgH="241200" progId="Equation.3">
                  <p:embed/>
                </p:oleObj>
              </mc:Choice>
              <mc:Fallback>
                <p:oleObj name="Ecuación" r:id="rId3" imgW="596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1726" y="2744452"/>
                        <a:ext cx="1492250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930820"/>
              </p:ext>
            </p:extLst>
          </p:nvPr>
        </p:nvGraphicFramePr>
        <p:xfrm>
          <a:off x="6245226" y="2726749"/>
          <a:ext cx="20955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" name="Ecuación" r:id="rId5" imgW="838080" imgH="279360" progId="Equation.3">
                  <p:embed/>
                </p:oleObj>
              </mc:Choice>
              <mc:Fallback>
                <p:oleObj name="Ecuación" r:id="rId5" imgW="8380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5226" y="2726749"/>
                        <a:ext cx="20955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ectangle 30"/>
          <p:cNvSpPr>
            <a:spLocks noChangeArrowheads="1"/>
          </p:cNvSpPr>
          <p:nvPr/>
        </p:nvSpPr>
        <p:spPr bwMode="auto">
          <a:xfrm>
            <a:off x="1155976" y="1854646"/>
            <a:ext cx="9999704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>
              <a:spcBef>
                <a:spcPct val="20000"/>
              </a:spcBef>
              <a:defRPr/>
            </a:pPr>
            <a:r>
              <a:rPr lang="es-MX" altLang="es-C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Como toda raíz corresponde a una potencia con exponente fraccionario, también se cumplen las siguientes propiedades:</a:t>
            </a:r>
            <a:endParaRPr lang="es-ES" altLang="es-CL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lvl="1">
              <a:spcBef>
                <a:spcPct val="20000"/>
              </a:spcBef>
              <a:defRPr/>
            </a:pPr>
            <a:endParaRPr lang="es-ES" altLang="es-CL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/>
          </p:nvPr>
        </p:nvGraphicFramePr>
        <p:xfrm>
          <a:off x="3182938" y="4701059"/>
          <a:ext cx="198596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8" name="Ecuación" r:id="rId7" imgW="1168200" imgH="304560" progId="Equation.3">
                  <p:embed/>
                </p:oleObj>
              </mc:Choice>
              <mc:Fallback>
                <p:oleObj name="Ecuación" r:id="rId7" imgW="116820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2938" y="4701059"/>
                        <a:ext cx="1985962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/>
          </p:nvPr>
        </p:nvGraphicFramePr>
        <p:xfrm>
          <a:off x="3170239" y="3945408"/>
          <a:ext cx="196373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" name="Ecuación" r:id="rId9" imgW="1155600" imgH="317160" progId="Equation.3">
                  <p:embed/>
                </p:oleObj>
              </mc:Choice>
              <mc:Fallback>
                <p:oleObj name="Ecuación" r:id="rId9" imgW="115560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0239" y="3945408"/>
                        <a:ext cx="1963737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>
            <p:extLst/>
          </p:nvPr>
        </p:nvGraphicFramePr>
        <p:xfrm>
          <a:off x="3203576" y="5529733"/>
          <a:ext cx="196532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" name="Ecuación" r:id="rId11" imgW="1155600" imgH="317160" progId="Equation.3">
                  <p:embed/>
                </p:oleObj>
              </mc:Choice>
              <mc:Fallback>
                <p:oleObj name="Ecuación" r:id="rId11" imgW="115560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6" y="5529733"/>
                        <a:ext cx="196532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12 Objeto"/>
          <p:cNvGraphicFramePr>
            <a:graphicFrameLocks noChangeAspect="1"/>
          </p:cNvGraphicFramePr>
          <p:nvPr>
            <p:extLst/>
          </p:nvPr>
        </p:nvGraphicFramePr>
        <p:xfrm>
          <a:off x="6245226" y="4755034"/>
          <a:ext cx="256857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1" name="Ecuación" r:id="rId13" imgW="1511280" imgH="279360" progId="Equation.3">
                  <p:embed/>
                </p:oleObj>
              </mc:Choice>
              <mc:Fallback>
                <p:oleObj name="Ecuación" r:id="rId13" imgW="15112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5226" y="4755034"/>
                        <a:ext cx="256857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13 Objeto"/>
          <p:cNvGraphicFramePr>
            <a:graphicFrameLocks noChangeAspect="1"/>
          </p:cNvGraphicFramePr>
          <p:nvPr>
            <p:extLst/>
          </p:nvPr>
        </p:nvGraphicFramePr>
        <p:xfrm>
          <a:off x="6326189" y="5618163"/>
          <a:ext cx="26765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2" name="Ecuación" r:id="rId15" imgW="1574640" imgH="279360" progId="Equation.3">
                  <p:embed/>
                </p:oleObj>
              </mc:Choice>
              <mc:Fallback>
                <p:oleObj name="Ecuación" r:id="rId15" imgW="15746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6189" y="5618163"/>
                        <a:ext cx="26765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14 Objeto"/>
          <p:cNvGraphicFramePr>
            <a:graphicFrameLocks noChangeAspect="1"/>
          </p:cNvGraphicFramePr>
          <p:nvPr>
            <p:extLst/>
          </p:nvPr>
        </p:nvGraphicFramePr>
        <p:xfrm>
          <a:off x="6257925" y="4034309"/>
          <a:ext cx="243840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3" name="Ecuación" r:id="rId17" imgW="1434960" imgH="279360" progId="Equation.3">
                  <p:embed/>
                </p:oleObj>
              </mc:Choice>
              <mc:Fallback>
                <p:oleObj name="Ecuación" r:id="rId17" imgW="14349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7925" y="4034309"/>
                        <a:ext cx="2438400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Raíces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968861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6"/>
          <p:cNvSpPr>
            <a:spLocks noChangeArrowheads="1"/>
          </p:cNvSpPr>
          <p:nvPr/>
        </p:nvSpPr>
        <p:spPr bwMode="auto">
          <a:xfrm>
            <a:off x="1258378" y="2181192"/>
            <a:ext cx="3375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MX" altLang="es-CL" sz="2000" b="1" u="none">
                <a:solidFill>
                  <a:srgbClr val="99CC00"/>
                </a:solidFill>
              </a:rPr>
              <a:t> Multiplicación de raíces  </a:t>
            </a: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1439353" y="2581243"/>
            <a:ext cx="781208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>
              <a:spcBef>
                <a:spcPct val="50000"/>
              </a:spcBef>
              <a:defRPr/>
            </a:pPr>
            <a:r>
              <a:rPr lang="es-MX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Se multiplican las cantidades </a:t>
            </a:r>
            <a:r>
              <a:rPr lang="es-MX" sz="2000" dirty="0" err="1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subradicales</a:t>
            </a:r>
            <a:r>
              <a:rPr lang="es-MX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 conservando el índice que tienen en común.</a:t>
            </a:r>
            <a:endParaRPr lang="es-ES" sz="2000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  <a:p>
            <a:pPr marL="0" lvl="1">
              <a:spcBef>
                <a:spcPct val="50000"/>
              </a:spcBef>
              <a:defRPr/>
            </a:pPr>
            <a:endParaRPr lang="es-E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es-MX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es-MX" sz="2000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  <a:p>
            <a:pPr marL="542925" lvl="1">
              <a:defRPr/>
            </a:pPr>
            <a:r>
              <a:rPr lang="es-MX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		</a:t>
            </a:r>
            <a:endParaRPr lang="es-ES" sz="2000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</p:txBody>
      </p:sp>
      <p:sp>
        <p:nvSpPr>
          <p:cNvPr id="81" name="Rectangle 45"/>
          <p:cNvSpPr>
            <a:spLocks noChangeArrowheads="1"/>
          </p:cNvSpPr>
          <p:nvPr/>
        </p:nvSpPr>
        <p:spPr bwMode="auto">
          <a:xfrm>
            <a:off x="1971959" y="3941952"/>
            <a:ext cx="14093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b="1" u="none" dirty="0">
                <a:solidFill>
                  <a:srgbClr val="84BD00"/>
                </a:solidFill>
              </a:rPr>
              <a:t>Ejemplos:</a:t>
            </a:r>
          </a:p>
        </p:txBody>
      </p:sp>
      <p:graphicFrame>
        <p:nvGraphicFramePr>
          <p:cNvPr id="74" name="7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454485"/>
              </p:ext>
            </p:extLst>
          </p:nvPr>
        </p:nvGraphicFramePr>
        <p:xfrm>
          <a:off x="3862673" y="3232116"/>
          <a:ext cx="2540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8" name="Ecuación" r:id="rId3" imgW="1015920" imgH="228600" progId="Equation.3">
                  <p:embed/>
                </p:oleObj>
              </mc:Choice>
              <mc:Fallback>
                <p:oleObj name="Ecuación" r:id="rId3" imgW="10159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2673" y="3232116"/>
                        <a:ext cx="25400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640800"/>
              </p:ext>
            </p:extLst>
          </p:nvPr>
        </p:nvGraphicFramePr>
        <p:xfrm>
          <a:off x="6931706" y="3464002"/>
          <a:ext cx="89535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9" name="Ecuación" r:id="rId5" imgW="596880" imgH="190440" progId="Equation.3">
                  <p:embed/>
                </p:oleObj>
              </mc:Choice>
              <mc:Fallback>
                <p:oleObj name="Ecuación" r:id="rId5" imgW="5968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1706" y="3464002"/>
                        <a:ext cx="895350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1909924"/>
              </p:ext>
            </p:extLst>
          </p:nvPr>
        </p:nvGraphicFramePr>
        <p:xfrm>
          <a:off x="3300698" y="4200714"/>
          <a:ext cx="1208087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0" name="Ecuación" r:id="rId7" imgW="711200" imgH="228600" progId="Equation.3">
                  <p:embed/>
                </p:oleObj>
              </mc:Choice>
              <mc:Fallback>
                <p:oleObj name="Ecuación" r:id="rId7" imgW="711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0698" y="4200714"/>
                        <a:ext cx="1208087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956078"/>
              </p:ext>
            </p:extLst>
          </p:nvPr>
        </p:nvGraphicFramePr>
        <p:xfrm>
          <a:off x="4535772" y="4200714"/>
          <a:ext cx="1014412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1" name="Ecuación" r:id="rId9" imgW="596900" imgH="228600" progId="Equation.3">
                  <p:embed/>
                </p:oleObj>
              </mc:Choice>
              <mc:Fallback>
                <p:oleObj name="Ecuación" r:id="rId9" imgW="596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5772" y="4200714"/>
                        <a:ext cx="1014412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479177"/>
              </p:ext>
            </p:extLst>
          </p:nvPr>
        </p:nvGraphicFramePr>
        <p:xfrm>
          <a:off x="5543835" y="4200714"/>
          <a:ext cx="754063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2" name="Ecuación" r:id="rId11" imgW="444307" imgH="228501" progId="Equation.3">
                  <p:embed/>
                </p:oleObj>
              </mc:Choice>
              <mc:Fallback>
                <p:oleObj name="Ecuación" r:id="rId11" imgW="444307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835" y="4200714"/>
                        <a:ext cx="754063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4766875"/>
              </p:ext>
            </p:extLst>
          </p:nvPr>
        </p:nvGraphicFramePr>
        <p:xfrm>
          <a:off x="6335997" y="4272153"/>
          <a:ext cx="214312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3" name="Ecuación" r:id="rId13" imgW="126780" imgH="164814" progId="Equation.3">
                  <p:embed/>
                </p:oleObj>
              </mc:Choice>
              <mc:Fallback>
                <p:oleObj name="Ecuación" r:id="rId13" imgW="126780" imgH="16481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5997" y="4272153"/>
                        <a:ext cx="214312" cy="28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246220"/>
              </p:ext>
            </p:extLst>
          </p:nvPr>
        </p:nvGraphicFramePr>
        <p:xfrm>
          <a:off x="3311810" y="4891278"/>
          <a:ext cx="1077913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4" name="Ecuación" r:id="rId15" imgW="634680" imgH="228600" progId="Equation.3">
                  <p:embed/>
                </p:oleObj>
              </mc:Choice>
              <mc:Fallback>
                <p:oleObj name="Ecuación" r:id="rId15" imgW="634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810" y="4891278"/>
                        <a:ext cx="1077913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335595"/>
              </p:ext>
            </p:extLst>
          </p:nvPr>
        </p:nvGraphicFramePr>
        <p:xfrm>
          <a:off x="4461159" y="4921439"/>
          <a:ext cx="884238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5" name="Ecuación" r:id="rId17" imgW="520560" imgH="228600" progId="Equation.3">
                  <p:embed/>
                </p:oleObj>
              </mc:Choice>
              <mc:Fallback>
                <p:oleObj name="Ecuación" r:id="rId17" imgW="520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1159" y="4921439"/>
                        <a:ext cx="884238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7723417"/>
              </p:ext>
            </p:extLst>
          </p:nvPr>
        </p:nvGraphicFramePr>
        <p:xfrm>
          <a:off x="5385084" y="4930964"/>
          <a:ext cx="77628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6" name="Ecuación" r:id="rId19" imgW="457200" imgH="215640" progId="Equation.3">
                  <p:embed/>
                </p:oleObj>
              </mc:Choice>
              <mc:Fallback>
                <p:oleObj name="Ecuación" r:id="rId19" imgW="4572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5084" y="4930964"/>
                        <a:ext cx="77628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00212"/>
              </p:ext>
            </p:extLst>
          </p:nvPr>
        </p:nvGraphicFramePr>
        <p:xfrm>
          <a:off x="6189948" y="4992878"/>
          <a:ext cx="21272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7" name="Ecuación" r:id="rId21" imgW="126720" imgH="177480" progId="Equation.3">
                  <p:embed/>
                </p:oleObj>
              </mc:Choice>
              <mc:Fallback>
                <p:oleObj name="Ecuación" r:id="rId21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9948" y="4992878"/>
                        <a:ext cx="212725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722959"/>
              </p:ext>
            </p:extLst>
          </p:nvPr>
        </p:nvGraphicFramePr>
        <p:xfrm>
          <a:off x="3291173" y="5489764"/>
          <a:ext cx="1316037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8" name="Ecuación" r:id="rId23" imgW="774360" imgH="444240" progId="Equation.3">
                  <p:embed/>
                </p:oleObj>
              </mc:Choice>
              <mc:Fallback>
                <p:oleObj name="Ecuación" r:id="rId23" imgW="7743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1173" y="5489764"/>
                        <a:ext cx="1316037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1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8400537"/>
              </p:ext>
            </p:extLst>
          </p:nvPr>
        </p:nvGraphicFramePr>
        <p:xfrm>
          <a:off x="4678647" y="5489764"/>
          <a:ext cx="112236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9" name="Ecuación" r:id="rId25" imgW="660240" imgH="444240" progId="Equation.3">
                  <p:embed/>
                </p:oleObj>
              </mc:Choice>
              <mc:Fallback>
                <p:oleObj name="Ecuación" r:id="rId25" imgW="6602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647" y="5489764"/>
                        <a:ext cx="1122362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1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205629"/>
              </p:ext>
            </p:extLst>
          </p:nvPr>
        </p:nvGraphicFramePr>
        <p:xfrm>
          <a:off x="5831173" y="5489764"/>
          <a:ext cx="776287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0" name="Ecuación" r:id="rId27" imgW="457200" imgH="444240" progId="Equation.3">
                  <p:embed/>
                </p:oleObj>
              </mc:Choice>
              <mc:Fallback>
                <p:oleObj name="Ecuación" r:id="rId27" imgW="4572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1173" y="5489764"/>
                        <a:ext cx="776287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1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849392"/>
              </p:ext>
            </p:extLst>
          </p:nvPr>
        </p:nvGraphicFramePr>
        <p:xfrm>
          <a:off x="6653497" y="5561203"/>
          <a:ext cx="258762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1" name="Ecuación" r:id="rId29" imgW="152280" imgH="393480" progId="Equation.3">
                  <p:embed/>
                </p:oleObj>
              </mc:Choice>
              <mc:Fallback>
                <p:oleObj name="Ecuación" r:id="rId29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3497" y="5561203"/>
                        <a:ext cx="258762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27 Grupo"/>
          <p:cNvGrpSpPr/>
          <p:nvPr/>
        </p:nvGrpSpPr>
        <p:grpSpPr>
          <a:xfrm>
            <a:off x="933834" y="1744185"/>
            <a:ext cx="4680644" cy="396875"/>
            <a:chOff x="-324544" y="871885"/>
            <a:chExt cx="4680644" cy="396875"/>
          </a:xfrm>
        </p:grpSpPr>
        <p:sp>
          <p:nvSpPr>
            <p:cNvPr id="29" name="40 CuadroTexto"/>
            <p:cNvSpPr txBox="1">
              <a:spLocks noChangeArrowheads="1"/>
            </p:cNvSpPr>
            <p:nvPr/>
          </p:nvSpPr>
          <p:spPr bwMode="auto">
            <a:xfrm>
              <a:off x="-324544" y="871885"/>
              <a:ext cx="2336801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 Propiedades</a:t>
              </a:r>
            </a:p>
          </p:txBody>
        </p:sp>
        <p:sp>
          <p:nvSpPr>
            <p:cNvPr id="30" name="Line 10"/>
            <p:cNvSpPr>
              <a:spLocks noChangeShapeType="1"/>
            </p:cNvSpPr>
            <p:nvPr/>
          </p:nvSpPr>
          <p:spPr bwMode="auto">
            <a:xfrm>
              <a:off x="0" y="1196975"/>
              <a:ext cx="4356100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Raíces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8792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8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1380474" y="2610159"/>
            <a:ext cx="9592326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>
              <a:spcBef>
                <a:spcPct val="50000"/>
              </a:spcBef>
              <a:defRPr/>
            </a:pPr>
            <a:r>
              <a:rPr lang="es-MX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Se dividen las cantidades </a:t>
            </a:r>
            <a:r>
              <a:rPr lang="es-MX" sz="2000" dirty="0" err="1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subradicales</a:t>
            </a:r>
            <a:r>
              <a:rPr lang="es-MX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 conservando el índice que tienen en común.</a:t>
            </a:r>
            <a:endParaRPr lang="es-ES" sz="2000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  <a:p>
            <a:pPr marL="0" lvl="1">
              <a:spcBef>
                <a:spcPct val="50000"/>
              </a:spcBef>
              <a:defRPr/>
            </a:pPr>
            <a:endParaRPr lang="es-E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es-MX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es-MX" sz="2000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  <a:p>
            <a:pPr marL="542925" lvl="1">
              <a:defRPr/>
            </a:pPr>
            <a:r>
              <a:rPr lang="es-MX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		</a:t>
            </a:r>
            <a:endParaRPr lang="es-ES" sz="2000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</p:txBody>
      </p:sp>
      <p:sp>
        <p:nvSpPr>
          <p:cNvPr id="11268" name="Rectangle 26"/>
          <p:cNvSpPr>
            <a:spLocks noChangeArrowheads="1"/>
          </p:cNvSpPr>
          <p:nvPr/>
        </p:nvSpPr>
        <p:spPr bwMode="auto">
          <a:xfrm>
            <a:off x="1199456" y="2210108"/>
            <a:ext cx="26645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MX" altLang="es-CL" sz="2000" b="1" u="none" dirty="0">
                <a:solidFill>
                  <a:srgbClr val="99CC00"/>
                </a:solidFill>
              </a:rPr>
              <a:t> División de raíces  </a:t>
            </a:r>
          </a:p>
        </p:txBody>
      </p:sp>
      <p:sp>
        <p:nvSpPr>
          <p:cNvPr id="81" name="Rectangle 45"/>
          <p:cNvSpPr>
            <a:spLocks noChangeArrowheads="1"/>
          </p:cNvSpPr>
          <p:nvPr/>
        </p:nvSpPr>
        <p:spPr bwMode="auto">
          <a:xfrm>
            <a:off x="1300577" y="4712496"/>
            <a:ext cx="14093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b="1" u="none" dirty="0">
                <a:solidFill>
                  <a:srgbClr val="84BD00"/>
                </a:solidFill>
              </a:rPr>
              <a:t>Ejemplos:</a:t>
            </a:r>
          </a:p>
        </p:txBody>
      </p:sp>
      <p:graphicFrame>
        <p:nvGraphicFramePr>
          <p:cNvPr id="30" name="2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109071"/>
              </p:ext>
            </p:extLst>
          </p:nvPr>
        </p:nvGraphicFramePr>
        <p:xfrm>
          <a:off x="1621634" y="3324534"/>
          <a:ext cx="2603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" name="Ecuación" r:id="rId3" imgW="1041120" imgH="228600" progId="Equation.3">
                  <p:embed/>
                </p:oleObj>
              </mc:Choice>
              <mc:Fallback>
                <p:oleObj name="Ecuación" r:id="rId3" imgW="1041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1634" y="3324534"/>
                        <a:ext cx="26035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 Box 50"/>
          <p:cNvSpPr txBox="1">
            <a:spLocks noChangeArrowheads="1"/>
          </p:cNvSpPr>
          <p:nvPr/>
        </p:nvSpPr>
        <p:spPr bwMode="auto">
          <a:xfrm>
            <a:off x="8789832" y="3430186"/>
            <a:ext cx="10145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2000" dirty="0"/>
              <a:t>(b ≠ 0) </a:t>
            </a:r>
          </a:p>
        </p:txBody>
      </p:sp>
      <p:graphicFrame>
        <p:nvGraphicFramePr>
          <p:cNvPr id="32" name="3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850438"/>
              </p:ext>
            </p:extLst>
          </p:nvPr>
        </p:nvGraphicFramePr>
        <p:xfrm>
          <a:off x="2730373" y="4856425"/>
          <a:ext cx="1618740" cy="388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" name="Ecuación" r:id="rId5" imgW="952200" imgH="228600" progId="Equation.3">
                  <p:embed/>
                </p:oleObj>
              </mc:Choice>
              <mc:Fallback>
                <p:oleObj name="Ecuación" r:id="rId5" imgW="952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373" y="4856425"/>
                        <a:ext cx="1618740" cy="3886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3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109152"/>
              </p:ext>
            </p:extLst>
          </p:nvPr>
        </p:nvGraphicFramePr>
        <p:xfrm>
          <a:off x="4368024" y="4856065"/>
          <a:ext cx="1424736" cy="388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2" name="Ecuación" r:id="rId7" imgW="838080" imgH="228600" progId="Equation.3">
                  <p:embed/>
                </p:oleObj>
              </mc:Choice>
              <mc:Fallback>
                <p:oleObj name="Ecuación" r:id="rId7" imgW="838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8024" y="4856065"/>
                        <a:ext cx="1424736" cy="3886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3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8673444"/>
              </p:ext>
            </p:extLst>
          </p:nvPr>
        </p:nvGraphicFramePr>
        <p:xfrm>
          <a:off x="5808184" y="4863531"/>
          <a:ext cx="906372" cy="388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3" name="Ecuación" r:id="rId9" imgW="533160" imgH="228600" progId="Equation.3">
                  <p:embed/>
                </p:oleObj>
              </mc:Choice>
              <mc:Fallback>
                <p:oleObj name="Ecuación" r:id="rId9" imgW="533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8184" y="4863531"/>
                        <a:ext cx="906372" cy="3886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3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3471791"/>
              </p:ext>
            </p:extLst>
          </p:nvPr>
        </p:nvGraphicFramePr>
        <p:xfrm>
          <a:off x="6744288" y="4935441"/>
          <a:ext cx="215424" cy="301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4" name="Ecuación" r:id="rId11" imgW="126720" imgH="177480" progId="Equation.3">
                  <p:embed/>
                </p:oleObj>
              </mc:Choice>
              <mc:Fallback>
                <p:oleObj name="Ecuación" r:id="rId11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4288" y="4935441"/>
                        <a:ext cx="215424" cy="3017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437462"/>
              </p:ext>
            </p:extLst>
          </p:nvPr>
        </p:nvGraphicFramePr>
        <p:xfrm>
          <a:off x="2711840" y="5504137"/>
          <a:ext cx="798660" cy="755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5" name="Ecuación" r:id="rId13" imgW="469800" imgH="444240" progId="Equation.3">
                  <p:embed/>
                </p:oleObj>
              </mc:Choice>
              <mc:Fallback>
                <p:oleObj name="Ecuación" r:id="rId13" imgW="4698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840" y="5504137"/>
                        <a:ext cx="798660" cy="7552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007566"/>
              </p:ext>
            </p:extLst>
          </p:nvPr>
        </p:nvGraphicFramePr>
        <p:xfrm>
          <a:off x="3575936" y="5504137"/>
          <a:ext cx="798660" cy="755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6" name="Ecuación" r:id="rId15" imgW="469800" imgH="444240" progId="Equation.3">
                  <p:embed/>
                </p:oleObj>
              </mc:Choice>
              <mc:Fallback>
                <p:oleObj name="Ecuación" r:id="rId15" imgW="4698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936" y="5504137"/>
                        <a:ext cx="798660" cy="7552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1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652213"/>
              </p:ext>
            </p:extLst>
          </p:nvPr>
        </p:nvGraphicFramePr>
        <p:xfrm>
          <a:off x="4440032" y="5504137"/>
          <a:ext cx="777240" cy="755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7" name="Ecuación" r:id="rId17" imgW="457200" imgH="444240" progId="Equation.3">
                  <p:embed/>
                </p:oleObj>
              </mc:Choice>
              <mc:Fallback>
                <p:oleObj name="Ecuación" r:id="rId17" imgW="4572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0032" y="5504137"/>
                        <a:ext cx="777240" cy="7552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2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1310685"/>
              </p:ext>
            </p:extLst>
          </p:nvPr>
        </p:nvGraphicFramePr>
        <p:xfrm>
          <a:off x="5304128" y="5580833"/>
          <a:ext cx="258876" cy="668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8" name="Ecuación" r:id="rId19" imgW="152280" imgH="393480" progId="Equation.3">
                  <p:embed/>
                </p:oleObj>
              </mc:Choice>
              <mc:Fallback>
                <p:oleObj name="Ecuación" r:id="rId19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4128" y="5580833"/>
                        <a:ext cx="258876" cy="6689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2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9401199"/>
              </p:ext>
            </p:extLst>
          </p:nvPr>
        </p:nvGraphicFramePr>
        <p:xfrm>
          <a:off x="6959712" y="3193059"/>
          <a:ext cx="16192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9" name="Ecuación" r:id="rId21" imgW="647640" imgH="457200" progId="Equation.3">
                  <p:embed/>
                </p:oleObj>
              </mc:Choice>
              <mc:Fallback>
                <p:oleObj name="Ecuación" r:id="rId21" imgW="647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9712" y="3193059"/>
                        <a:ext cx="16192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 Box 50"/>
          <p:cNvSpPr txBox="1">
            <a:spLocks noChangeArrowheads="1"/>
          </p:cNvSpPr>
          <p:nvPr/>
        </p:nvSpPr>
        <p:spPr bwMode="auto">
          <a:xfrm>
            <a:off x="4466294" y="3410229"/>
            <a:ext cx="10145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2000" dirty="0"/>
              <a:t>(b ≠ 0) </a:t>
            </a:r>
          </a:p>
        </p:txBody>
      </p:sp>
      <p:grpSp>
        <p:nvGrpSpPr>
          <p:cNvPr id="36" name="35 Grupo"/>
          <p:cNvGrpSpPr/>
          <p:nvPr/>
        </p:nvGrpSpPr>
        <p:grpSpPr>
          <a:xfrm>
            <a:off x="882360" y="1799273"/>
            <a:ext cx="4680644" cy="396875"/>
            <a:chOff x="-324544" y="871885"/>
            <a:chExt cx="4680644" cy="396875"/>
          </a:xfrm>
        </p:grpSpPr>
        <p:sp>
          <p:nvSpPr>
            <p:cNvPr id="37" name="40 CuadroTexto"/>
            <p:cNvSpPr txBox="1">
              <a:spLocks noChangeArrowheads="1"/>
            </p:cNvSpPr>
            <p:nvPr/>
          </p:nvSpPr>
          <p:spPr bwMode="auto">
            <a:xfrm>
              <a:off x="-324544" y="871885"/>
              <a:ext cx="2336801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 Propiedades</a:t>
              </a:r>
            </a:p>
          </p:txBody>
        </p:sp>
        <p:sp>
          <p:nvSpPr>
            <p:cNvPr id="38" name="Line 10"/>
            <p:cNvSpPr>
              <a:spLocks noChangeShapeType="1"/>
            </p:cNvSpPr>
            <p:nvPr/>
          </p:nvSpPr>
          <p:spPr bwMode="auto">
            <a:xfrm>
              <a:off x="0" y="1196975"/>
              <a:ext cx="4356100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Raíces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9275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81" grpId="0"/>
      <p:bldP spid="31" grpId="0"/>
      <p:bldP spid="4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619285" y="3832672"/>
            <a:ext cx="14093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CL" sz="2000" b="1" dirty="0">
                <a:solidFill>
                  <a:srgbClr val="99CC00"/>
                </a:solidFill>
              </a:rPr>
              <a:t>Ejemplos:</a:t>
            </a:r>
            <a:endParaRPr lang="es-ES" altLang="es-CL" sz="2000" b="1" dirty="0">
              <a:solidFill>
                <a:srgbClr val="99CC00"/>
              </a:solidFill>
            </a:endParaRPr>
          </a:p>
        </p:txBody>
      </p:sp>
      <p:graphicFrame>
        <p:nvGraphicFramePr>
          <p:cNvPr id="27" name="26 Objeto"/>
          <p:cNvGraphicFramePr>
            <a:graphicFrameLocks noChangeAspect="1"/>
          </p:cNvGraphicFramePr>
          <p:nvPr>
            <p:extLst/>
          </p:nvPr>
        </p:nvGraphicFramePr>
        <p:xfrm>
          <a:off x="4554274" y="3108751"/>
          <a:ext cx="19367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8" name="Ecuación" r:id="rId3" imgW="774360" imgH="279360" progId="Equation.3">
                  <p:embed/>
                </p:oleObj>
              </mc:Choice>
              <mc:Fallback>
                <p:oleObj name="Ecuación" r:id="rId3" imgW="7743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4274" y="3108751"/>
                        <a:ext cx="193675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2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018294"/>
              </p:ext>
            </p:extLst>
          </p:nvPr>
        </p:nvGraphicFramePr>
        <p:xfrm>
          <a:off x="2928008" y="4300985"/>
          <a:ext cx="711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9" name="Ecuación" r:id="rId5" imgW="355320" imgH="266400" progId="Equation.3">
                  <p:embed/>
                </p:oleObj>
              </mc:Choice>
              <mc:Fallback>
                <p:oleObj name="Ecuación" r:id="rId5" imgW="35532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008" y="4300985"/>
                        <a:ext cx="711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2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929588"/>
              </p:ext>
            </p:extLst>
          </p:nvPr>
        </p:nvGraphicFramePr>
        <p:xfrm>
          <a:off x="3810158" y="4367286"/>
          <a:ext cx="838080" cy="431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0" name="Ecuación" r:id="rId7" imgW="419040" imgH="215640" progId="Equation.3">
                  <p:embed/>
                </p:oleObj>
              </mc:Choice>
              <mc:Fallback>
                <p:oleObj name="Ecuación" r:id="rId7" imgW="4190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158" y="4367286"/>
                        <a:ext cx="838080" cy="4312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2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4209840"/>
              </p:ext>
            </p:extLst>
          </p:nvPr>
        </p:nvGraphicFramePr>
        <p:xfrm>
          <a:off x="4703726" y="4367660"/>
          <a:ext cx="7366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1" name="Ecuación" r:id="rId9" imgW="368280" imgH="215640" progId="Equation.3">
                  <p:embed/>
                </p:oleObj>
              </mc:Choice>
              <mc:Fallback>
                <p:oleObj name="Ecuación" r:id="rId9" imgW="368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3726" y="4367660"/>
                        <a:ext cx="736600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26"/>
          <p:cNvSpPr>
            <a:spLocks noChangeArrowheads="1"/>
          </p:cNvSpPr>
          <p:nvPr/>
        </p:nvSpPr>
        <p:spPr bwMode="auto">
          <a:xfrm>
            <a:off x="1475053" y="2190205"/>
            <a:ext cx="24224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MX" altLang="es-CL" sz="2000" b="1" u="none" dirty="0">
                <a:solidFill>
                  <a:srgbClr val="99CC00"/>
                </a:solidFill>
              </a:rPr>
              <a:t> Raíz de una raíz  </a:t>
            </a:r>
          </a:p>
        </p:txBody>
      </p:sp>
      <p:sp>
        <p:nvSpPr>
          <p:cNvPr id="32" name="Rectangle 14"/>
          <p:cNvSpPr>
            <a:spLocks noChangeArrowheads="1"/>
          </p:cNvSpPr>
          <p:nvPr/>
        </p:nvSpPr>
        <p:spPr bwMode="auto">
          <a:xfrm>
            <a:off x="1619284" y="2550593"/>
            <a:ext cx="86711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altLang="es-C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Equivale a una raíz, cuyo índice es el producto de los índices iniciales.</a:t>
            </a:r>
            <a:endParaRPr lang="es-ES" altLang="es-CL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583592"/>
              </p:ext>
            </p:extLst>
          </p:nvPr>
        </p:nvGraphicFramePr>
        <p:xfrm>
          <a:off x="6673537" y="3647530"/>
          <a:ext cx="1714500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2" name="Ecuación" r:id="rId11" imgW="1143000" imgH="203040" progId="Equation.3">
                  <p:embed/>
                </p:oleObj>
              </mc:Choice>
              <mc:Fallback>
                <p:oleObj name="Ecuación" r:id="rId11" imgW="11430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3537" y="3647530"/>
                        <a:ext cx="1714500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3718952"/>
              </p:ext>
            </p:extLst>
          </p:nvPr>
        </p:nvGraphicFramePr>
        <p:xfrm>
          <a:off x="2912133" y="4985197"/>
          <a:ext cx="889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3" name="Ecuación" r:id="rId13" imgW="444240" imgH="279360" progId="Equation.3">
                  <p:embed/>
                </p:oleObj>
              </mc:Choice>
              <mc:Fallback>
                <p:oleObj name="Ecuación" r:id="rId13" imgW="4442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2133" y="4985197"/>
                        <a:ext cx="8890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273651"/>
              </p:ext>
            </p:extLst>
          </p:nvPr>
        </p:nvGraphicFramePr>
        <p:xfrm>
          <a:off x="3805846" y="5056808"/>
          <a:ext cx="914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4" name="Ecuación" r:id="rId15" imgW="457200" imgH="228600" progId="Equation.3">
                  <p:embed/>
                </p:oleObj>
              </mc:Choice>
              <mc:Fallback>
                <p:oleObj name="Ecuación" r:id="rId15" imgW="457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5846" y="5056808"/>
                        <a:ext cx="914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1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805380"/>
              </p:ext>
            </p:extLst>
          </p:nvPr>
        </p:nvGraphicFramePr>
        <p:xfrm>
          <a:off x="4720246" y="5006256"/>
          <a:ext cx="863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5" name="Ecuación" r:id="rId17" imgW="431640" imgH="241200" progId="Equation.3">
                  <p:embed/>
                </p:oleObj>
              </mc:Choice>
              <mc:Fallback>
                <p:oleObj name="Ecuación" r:id="rId17" imgW="431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0246" y="5006256"/>
                        <a:ext cx="8636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08900"/>
              </p:ext>
            </p:extLst>
          </p:nvPr>
        </p:nvGraphicFramePr>
        <p:xfrm>
          <a:off x="5579133" y="5128816"/>
          <a:ext cx="482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6" name="Ecuación" r:id="rId19" imgW="241200" imgH="164880" progId="Equation.3">
                  <p:embed/>
                </p:oleObj>
              </mc:Choice>
              <mc:Fallback>
                <p:oleObj name="Ecuación" r:id="rId19" imgW="24120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9133" y="5128816"/>
                        <a:ext cx="4826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1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668483"/>
              </p:ext>
            </p:extLst>
          </p:nvPr>
        </p:nvGraphicFramePr>
        <p:xfrm>
          <a:off x="2916350" y="5704880"/>
          <a:ext cx="9398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7" name="Ecuación" r:id="rId21" imgW="469800" imgH="317160" progId="Equation.3">
                  <p:embed/>
                </p:oleObj>
              </mc:Choice>
              <mc:Fallback>
                <p:oleObj name="Ecuación" r:id="rId21" imgW="46980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350" y="5704880"/>
                        <a:ext cx="9398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1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3567564"/>
              </p:ext>
            </p:extLst>
          </p:nvPr>
        </p:nvGraphicFramePr>
        <p:xfrm>
          <a:off x="3784142" y="5823744"/>
          <a:ext cx="787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8" name="Ecuación" r:id="rId23" imgW="393480" imgH="228600" progId="Equation.3">
                  <p:embed/>
                </p:oleObj>
              </mc:Choice>
              <mc:Fallback>
                <p:oleObj name="Ecuación" r:id="rId23" imgW="393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142" y="5823744"/>
                        <a:ext cx="787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" name="32 Grupo"/>
          <p:cNvGrpSpPr/>
          <p:nvPr/>
        </p:nvGrpSpPr>
        <p:grpSpPr>
          <a:xfrm>
            <a:off x="899205" y="1793678"/>
            <a:ext cx="4680644" cy="396875"/>
            <a:chOff x="-324544" y="871885"/>
            <a:chExt cx="4680644" cy="396875"/>
          </a:xfrm>
        </p:grpSpPr>
        <p:sp>
          <p:nvSpPr>
            <p:cNvPr id="34" name="40 CuadroTexto"/>
            <p:cNvSpPr txBox="1">
              <a:spLocks noChangeArrowheads="1"/>
            </p:cNvSpPr>
            <p:nvPr/>
          </p:nvSpPr>
          <p:spPr bwMode="auto">
            <a:xfrm>
              <a:off x="-324544" y="871885"/>
              <a:ext cx="2336801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 Propiedades</a:t>
              </a:r>
            </a:p>
          </p:txBody>
        </p:sp>
        <p:sp>
          <p:nvSpPr>
            <p:cNvPr id="35" name="Line 10"/>
            <p:cNvSpPr>
              <a:spLocks noChangeShapeType="1"/>
            </p:cNvSpPr>
            <p:nvPr/>
          </p:nvSpPr>
          <p:spPr bwMode="auto">
            <a:xfrm>
              <a:off x="0" y="1196975"/>
              <a:ext cx="4356100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Raíces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2253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27713" y="2012538"/>
            <a:ext cx="9890988" cy="94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algn="just" eaLnBrk="1" hangingPunct="1">
              <a:spcBef>
                <a:spcPct val="50000"/>
              </a:spcBef>
            </a:pPr>
            <a:r>
              <a:rPr lang="es-ES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 llama racionalización al procedimiento que convierte una expresión fraccionaria con raíces en el denominador, en otra equivalente sin que aparezcan raíces en él. </a:t>
            </a:r>
            <a:endParaRPr lang="es-ES" altLang="es-CL" sz="2000" u="none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7713" y="2778327"/>
            <a:ext cx="74535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altLang="es-C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Podemos agrupar las formas de racionalización en tres tipos:</a:t>
            </a:r>
            <a:endParaRPr lang="es-CL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Rectangle 45"/>
          <p:cNvSpPr>
            <a:spLocks noChangeArrowheads="1"/>
          </p:cNvSpPr>
          <p:nvPr/>
        </p:nvSpPr>
        <p:spPr bwMode="auto">
          <a:xfrm>
            <a:off x="527713" y="3318554"/>
            <a:ext cx="49039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s-MX" altLang="es-CL" sz="2000" u="none" dirty="0">
                <a:solidFill>
                  <a:schemeClr val="accent1">
                    <a:lumMod val="25000"/>
                  </a:schemeClr>
                </a:solidFill>
              </a:rPr>
              <a:t> De raíces cuadradas en el denominador</a:t>
            </a:r>
          </a:p>
        </p:txBody>
      </p:sp>
      <p:sp>
        <p:nvSpPr>
          <p:cNvPr id="95" name="Rectangle 5"/>
          <p:cNvSpPr>
            <a:spLocks noChangeArrowheads="1"/>
          </p:cNvSpPr>
          <p:nvPr/>
        </p:nvSpPr>
        <p:spPr bwMode="auto">
          <a:xfrm>
            <a:off x="739334" y="3852747"/>
            <a:ext cx="13372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CL" sz="2000" b="1" dirty="0">
                <a:solidFill>
                  <a:srgbClr val="99CC00"/>
                </a:solidFill>
              </a:rPr>
              <a:t>Ejemplo :</a:t>
            </a:r>
            <a:endParaRPr lang="es-ES" altLang="es-CL" sz="2000" b="1" dirty="0">
              <a:solidFill>
                <a:srgbClr val="99CC00"/>
              </a:solidFill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901184"/>
              </p:ext>
            </p:extLst>
          </p:nvPr>
        </p:nvGraphicFramePr>
        <p:xfrm>
          <a:off x="2327912" y="3817064"/>
          <a:ext cx="863532" cy="712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0" name="Ecuación" r:id="rId3" imgW="507960" imgH="419040" progId="Equation.3">
                  <p:embed/>
                </p:oleObj>
              </mc:Choice>
              <mc:Fallback>
                <p:oleObj name="Ecuación" r:id="rId3" imgW="5079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7912" y="3817064"/>
                        <a:ext cx="863532" cy="7123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95 Rectángulo"/>
          <p:cNvSpPr/>
          <p:nvPr/>
        </p:nvSpPr>
        <p:spPr>
          <a:xfrm>
            <a:off x="4254474" y="3829600"/>
            <a:ext cx="41989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alt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 amplifica por la misma raíz del denominador, en este caso, por     . </a:t>
            </a:r>
            <a:endParaRPr lang="es-C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40611"/>
              </p:ext>
            </p:extLst>
          </p:nvPr>
        </p:nvGraphicFramePr>
        <p:xfrm>
          <a:off x="7619436" y="4081407"/>
          <a:ext cx="361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1" name="Ecuación" r:id="rId5" imgW="241200" imgH="228600" progId="Equation.3">
                  <p:embed/>
                </p:oleObj>
              </mc:Choice>
              <mc:Fallback>
                <p:oleObj name="Ecuación" r:id="rId5" imgW="241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9436" y="4081407"/>
                        <a:ext cx="3618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9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5900675"/>
              </p:ext>
            </p:extLst>
          </p:nvPr>
        </p:nvGraphicFramePr>
        <p:xfrm>
          <a:off x="3022753" y="4662895"/>
          <a:ext cx="1165225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2" name="Ecuación" r:id="rId7" imgW="685800" imgH="457200" progId="Equation.3">
                  <p:embed/>
                </p:oleObj>
              </mc:Choice>
              <mc:Fallback>
                <p:oleObj name="Ecuación" r:id="rId7" imgW="685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2753" y="4662895"/>
                        <a:ext cx="1165225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9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357315"/>
              </p:ext>
            </p:extLst>
          </p:nvPr>
        </p:nvGraphicFramePr>
        <p:xfrm>
          <a:off x="4240526" y="4663391"/>
          <a:ext cx="9064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3" name="Ecuación" r:id="rId9" imgW="533160" imgH="507960" progId="Equation.3">
                  <p:embed/>
                </p:oleObj>
              </mc:Choice>
              <mc:Fallback>
                <p:oleObj name="Ecuación" r:id="rId9" imgW="5331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0526" y="4663391"/>
                        <a:ext cx="906463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" name="9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765759"/>
              </p:ext>
            </p:extLst>
          </p:nvPr>
        </p:nvGraphicFramePr>
        <p:xfrm>
          <a:off x="5191810" y="4649551"/>
          <a:ext cx="60325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4" name="Ecuación" r:id="rId11" imgW="355320" imgH="431640" progId="Equation.3">
                  <p:embed/>
                </p:oleObj>
              </mc:Choice>
              <mc:Fallback>
                <p:oleObj name="Ecuación" r:id="rId11" imgW="355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810" y="4649551"/>
                        <a:ext cx="603250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" name="9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8314823"/>
              </p:ext>
            </p:extLst>
          </p:nvPr>
        </p:nvGraphicFramePr>
        <p:xfrm>
          <a:off x="2327912" y="4698899"/>
          <a:ext cx="66992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5" name="Ecuación" r:id="rId13" imgW="393480" imgH="419040" progId="Equation.3">
                  <p:embed/>
                </p:oleObj>
              </mc:Choice>
              <mc:Fallback>
                <p:oleObj name="Ecuación" r:id="rId13" imgW="393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7912" y="4698899"/>
                        <a:ext cx="669925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25 Grupo"/>
          <p:cNvGrpSpPr/>
          <p:nvPr/>
        </p:nvGrpSpPr>
        <p:grpSpPr>
          <a:xfrm>
            <a:off x="203169" y="1543654"/>
            <a:ext cx="4680644" cy="400110"/>
            <a:chOff x="-324544" y="871885"/>
            <a:chExt cx="4680644" cy="400110"/>
          </a:xfrm>
        </p:grpSpPr>
        <p:sp>
          <p:nvSpPr>
            <p:cNvPr id="27" name="40 CuadroTexto"/>
            <p:cNvSpPr txBox="1">
              <a:spLocks noChangeArrowheads="1"/>
            </p:cNvSpPr>
            <p:nvPr/>
          </p:nvSpPr>
          <p:spPr bwMode="auto">
            <a:xfrm>
              <a:off x="-324544" y="871885"/>
              <a:ext cx="282485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 Racionalización</a:t>
              </a:r>
            </a:p>
          </p:txBody>
        </p:sp>
        <p:sp>
          <p:nvSpPr>
            <p:cNvPr id="28" name="Line 10"/>
            <p:cNvSpPr>
              <a:spLocks noChangeShapeType="1"/>
            </p:cNvSpPr>
            <p:nvPr/>
          </p:nvSpPr>
          <p:spPr bwMode="auto">
            <a:xfrm>
              <a:off x="0" y="1196975"/>
              <a:ext cx="4356100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6623" y="461422"/>
            <a:ext cx="8596668" cy="1320800"/>
          </a:xfrm>
        </p:spPr>
        <p:txBody>
          <a:bodyPr/>
          <a:lstStyle/>
          <a:p>
            <a:r>
              <a:rPr lang="es-CL" dirty="0" smtClean="0"/>
              <a:t>Raíces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990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" grpId="0"/>
      <p:bldP spid="14" grpId="0"/>
      <p:bldP spid="95" grpId="0"/>
      <p:bldP spid="9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Aproximaciones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6414" y="1258879"/>
            <a:ext cx="10058400" cy="4705191"/>
          </a:xfrm>
        </p:spPr>
        <p:txBody>
          <a:bodyPr>
            <a:normAutofit/>
          </a:bodyPr>
          <a:lstStyle/>
          <a:p>
            <a:pPr marL="0" indent="0">
              <a:spcBef>
                <a:spcPts val="500"/>
              </a:spcBef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es-ES_tradnl" altLang="es-CL" dirty="0"/>
          </a:p>
          <a:p>
            <a:pPr marL="0" indent="0">
              <a:spcBef>
                <a:spcPts val="500"/>
              </a:spcBef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es-ES_tradnl" altLang="es-CL" dirty="0"/>
          </a:p>
          <a:p>
            <a:pPr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s-ES_tradnl" altLang="es-CL" dirty="0" smtClean="0"/>
              <a:t> Truncamiento</a:t>
            </a:r>
            <a:r>
              <a:rPr lang="es-ES_tradnl" altLang="es-CL" dirty="0"/>
              <a:t>: </a:t>
            </a:r>
            <a:r>
              <a:rPr lang="es-ES_tradnl" altLang="es-CL" dirty="0" smtClean="0"/>
              <a:t>Cortar en los decimales que se indiquen ( a la decima, </a:t>
            </a:r>
            <a:r>
              <a:rPr lang="es-ES_tradnl" altLang="es-CL" dirty="0" err="1" smtClean="0"/>
              <a:t>centecima</a:t>
            </a:r>
            <a:r>
              <a:rPr lang="es-ES_tradnl" altLang="es-CL" dirty="0" smtClean="0"/>
              <a:t>, </a:t>
            </a:r>
            <a:r>
              <a:rPr lang="es-ES_tradnl" altLang="es-CL" dirty="0" err="1" smtClean="0"/>
              <a:t>etc</a:t>
            </a:r>
            <a:r>
              <a:rPr lang="es-ES_tradnl" altLang="es-CL" dirty="0" smtClean="0"/>
              <a:t>) </a:t>
            </a:r>
          </a:p>
          <a:p>
            <a:pPr marL="0" indent="0">
              <a:spcBef>
                <a:spcPts val="500"/>
              </a:spcBef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es-ES_tradnl" altLang="es-CL" dirty="0" smtClean="0"/>
          </a:p>
          <a:p>
            <a:pPr marL="0" indent="0">
              <a:spcBef>
                <a:spcPts val="500"/>
              </a:spcBef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es-ES_tradnl" altLang="es-CL" dirty="0"/>
          </a:p>
          <a:p>
            <a:pPr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s-ES_tradnl" altLang="es-CL" dirty="0" smtClean="0"/>
              <a:t> Redondeo</a:t>
            </a:r>
            <a:r>
              <a:rPr lang="es-ES_tradnl" altLang="es-CL" dirty="0"/>
              <a:t>: Cortar y mirar la primera cifra que se elimina.</a:t>
            </a:r>
          </a:p>
          <a:p>
            <a:pPr marL="739775" lvl="1" indent="-282575">
              <a:spcBef>
                <a:spcPts val="450"/>
              </a:spcBef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s-ES_tradnl" altLang="es-CL" dirty="0"/>
              <a:t>Mayor o igual que 5, se aumenta una unidad la última que se pone</a:t>
            </a:r>
          </a:p>
          <a:p>
            <a:pPr marL="739775" lvl="1" indent="-282575">
              <a:spcBef>
                <a:spcPts val="450"/>
              </a:spcBef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s-ES_tradnl" altLang="es-CL" dirty="0"/>
              <a:t>Menor que 5, se deja </a:t>
            </a:r>
            <a:r>
              <a:rPr lang="es-ES_tradnl" altLang="es-CL" dirty="0" smtClean="0"/>
              <a:t>igual</a:t>
            </a:r>
          </a:p>
          <a:p>
            <a:pPr marL="457200" lvl="1" indent="0">
              <a:spcBef>
                <a:spcPts val="450"/>
              </a:spcBef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es-ES_tradnl" altLang="es-CL" dirty="0"/>
          </a:p>
          <a:p>
            <a:pPr marL="457200" lvl="1" indent="0">
              <a:spcBef>
                <a:spcPts val="450"/>
              </a:spcBef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es-ES_tradnl" altLang="es-CL" dirty="0"/>
          </a:p>
          <a:p>
            <a:pPr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s-ES_tradnl" altLang="es-CL" dirty="0" smtClean="0"/>
              <a:t> Defecto</a:t>
            </a:r>
            <a:r>
              <a:rPr lang="es-ES_tradnl" altLang="es-CL" dirty="0"/>
              <a:t>: Valor aproximado menor que el real</a:t>
            </a:r>
            <a:r>
              <a:rPr lang="es-ES_tradnl" altLang="es-CL" dirty="0" smtClean="0"/>
              <a:t>.</a:t>
            </a:r>
          </a:p>
          <a:p>
            <a:pPr marL="0" indent="0">
              <a:spcBef>
                <a:spcPts val="500"/>
              </a:spcBef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es-ES_tradnl" altLang="es-CL" dirty="0" smtClean="0"/>
          </a:p>
          <a:p>
            <a:pPr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s-ES_tradnl" altLang="es-CL" dirty="0" smtClean="0"/>
              <a:t> Exceso</a:t>
            </a:r>
            <a:r>
              <a:rPr lang="es-ES_tradnl" altLang="es-CL" dirty="0"/>
              <a:t>: Valor aproximado mayor que el real.</a:t>
            </a:r>
            <a:endParaRPr lang="es-ES_tradnl" altLang="es-CL" b="1" dirty="0"/>
          </a:p>
          <a:p>
            <a:endParaRPr lang="es-CL" dirty="0"/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1423675"/>
            <a:ext cx="8208963" cy="404813"/>
            <a:chOff x="-204" y="436"/>
            <a:chExt cx="5171" cy="255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-204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 Definición</a:t>
              </a:r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>
              <a:off x="0" y="691"/>
              <a:ext cx="2744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7" name="8 Rectángulo"/>
          <p:cNvSpPr>
            <a:spLocks noChangeArrowheads="1"/>
          </p:cNvSpPr>
          <p:nvPr/>
        </p:nvSpPr>
        <p:spPr bwMode="auto">
          <a:xfrm>
            <a:off x="1924299" y="2340305"/>
            <a:ext cx="18389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altLang="es-CL" b="1" u="none" dirty="0">
                <a:solidFill>
                  <a:srgbClr val="669900"/>
                </a:solidFill>
              </a:rPr>
              <a:t>Por ejemplo</a:t>
            </a:r>
            <a:r>
              <a:rPr lang="es-MX" altLang="es-CL" b="1" u="none" dirty="0" smtClean="0">
                <a:solidFill>
                  <a:srgbClr val="669900"/>
                </a:solidFill>
              </a:rPr>
              <a:t>:   </a:t>
            </a:r>
            <a:endParaRPr lang="es-MX" altLang="es-CL" b="1" u="none" dirty="0">
              <a:solidFill>
                <a:srgbClr val="669900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499050" y="2340305"/>
            <a:ext cx="3693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6,657 = 6,6  truncado a la decima </a:t>
            </a:r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924299" y="3828276"/>
            <a:ext cx="18389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altLang="es-CL" b="1" u="none" dirty="0">
                <a:solidFill>
                  <a:srgbClr val="669900"/>
                </a:solidFill>
              </a:rPr>
              <a:t>Por ejemplo</a:t>
            </a:r>
            <a:r>
              <a:rPr lang="es-MX" altLang="es-CL" b="1" u="none" dirty="0" smtClean="0">
                <a:solidFill>
                  <a:srgbClr val="669900"/>
                </a:solidFill>
              </a:rPr>
              <a:t>:   </a:t>
            </a:r>
            <a:endParaRPr lang="es-MX" altLang="es-CL" b="1" u="none" dirty="0">
              <a:solidFill>
                <a:srgbClr val="669900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443884" y="3843665"/>
            <a:ext cx="1321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6,67 </a:t>
            </a: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= </a:t>
            </a:r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6,7  </a:t>
            </a:r>
          </a:p>
          <a:p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6,63 = 6,6  </a:t>
            </a:r>
            <a:endParaRPr lang="es-CL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8 Rectángulo"/>
          <p:cNvSpPr>
            <a:spLocks noChangeArrowheads="1"/>
          </p:cNvSpPr>
          <p:nvPr/>
        </p:nvSpPr>
        <p:spPr bwMode="auto">
          <a:xfrm>
            <a:off x="1924299" y="4916137"/>
            <a:ext cx="18389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altLang="es-CL" b="1" u="none" dirty="0">
                <a:solidFill>
                  <a:srgbClr val="669900"/>
                </a:solidFill>
              </a:rPr>
              <a:t>Por ejemplo</a:t>
            </a:r>
            <a:r>
              <a:rPr lang="es-MX" altLang="es-CL" b="1" u="none" dirty="0" smtClean="0">
                <a:solidFill>
                  <a:srgbClr val="669900"/>
                </a:solidFill>
              </a:rPr>
              <a:t>:   </a:t>
            </a:r>
            <a:endParaRPr lang="es-MX" altLang="es-CL" b="1" u="none" dirty="0">
              <a:solidFill>
                <a:srgbClr val="66990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499050" y="4946186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6,6 </a:t>
            </a: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= </a:t>
            </a:r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endParaRPr lang="es-CL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8 Rectángulo"/>
          <p:cNvSpPr>
            <a:spLocks noChangeArrowheads="1"/>
          </p:cNvSpPr>
          <p:nvPr/>
        </p:nvSpPr>
        <p:spPr bwMode="auto">
          <a:xfrm>
            <a:off x="1869133" y="5619813"/>
            <a:ext cx="18389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altLang="es-CL" b="1" u="none" dirty="0">
                <a:solidFill>
                  <a:srgbClr val="669900"/>
                </a:solidFill>
              </a:rPr>
              <a:t>Por ejemplo</a:t>
            </a:r>
            <a:r>
              <a:rPr lang="es-MX" altLang="es-CL" b="1" u="none" dirty="0" smtClean="0">
                <a:solidFill>
                  <a:srgbClr val="669900"/>
                </a:solidFill>
              </a:rPr>
              <a:t>:   </a:t>
            </a:r>
            <a:endParaRPr lang="es-MX" altLang="es-CL" b="1" u="none" dirty="0">
              <a:solidFill>
                <a:srgbClr val="669900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443884" y="5619813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6,6 = 7</a:t>
            </a:r>
            <a:endParaRPr lang="es-CL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03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5"/>
          <p:cNvSpPr>
            <a:spLocks noChangeArrowheads="1"/>
          </p:cNvSpPr>
          <p:nvPr/>
        </p:nvSpPr>
        <p:spPr bwMode="auto">
          <a:xfrm>
            <a:off x="1674125" y="2262505"/>
            <a:ext cx="12666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CL" sz="2000" b="1" dirty="0">
                <a:solidFill>
                  <a:srgbClr val="99CC00"/>
                </a:solidFill>
              </a:rPr>
              <a:t>Ejemplo:</a:t>
            </a:r>
            <a:endParaRPr lang="es-ES" altLang="es-CL" sz="2000" b="1" dirty="0">
              <a:solidFill>
                <a:srgbClr val="99CC00"/>
              </a:solidFill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583909"/>
              </p:ext>
            </p:extLst>
          </p:nvPr>
        </p:nvGraphicFramePr>
        <p:xfrm>
          <a:off x="3191434" y="2227033"/>
          <a:ext cx="99377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4" name="Ecuación" r:id="rId3" imgW="583920" imgH="419040" progId="Equation.3">
                  <p:embed/>
                </p:oleObj>
              </mc:Choice>
              <mc:Fallback>
                <p:oleObj name="Ecuación" r:id="rId3" imgW="5839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1434" y="2227033"/>
                        <a:ext cx="993775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2324335"/>
              </p:ext>
            </p:extLst>
          </p:nvPr>
        </p:nvGraphicFramePr>
        <p:xfrm>
          <a:off x="3180656" y="3280849"/>
          <a:ext cx="798512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" name="Ecuación" r:id="rId5" imgW="469800" imgH="419040" progId="Equation.3">
                  <p:embed/>
                </p:oleObj>
              </mc:Choice>
              <mc:Fallback>
                <p:oleObj name="Ecuación" r:id="rId5" imgW="469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0656" y="3280849"/>
                        <a:ext cx="798512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543531"/>
              </p:ext>
            </p:extLst>
          </p:nvPr>
        </p:nvGraphicFramePr>
        <p:xfrm>
          <a:off x="4019525" y="3212586"/>
          <a:ext cx="12954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6" name="Ecuación" r:id="rId7" imgW="761760" imgH="457200" progId="Equation.3">
                  <p:embed/>
                </p:oleObj>
              </mc:Choice>
              <mc:Fallback>
                <p:oleObj name="Ecuación" r:id="rId7" imgW="7617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9525" y="3212586"/>
                        <a:ext cx="129540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885568"/>
              </p:ext>
            </p:extLst>
          </p:nvPr>
        </p:nvGraphicFramePr>
        <p:xfrm>
          <a:off x="5381129" y="3208543"/>
          <a:ext cx="92710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7" name="Ecuación" r:id="rId9" imgW="545760" imgH="431640" progId="Equation.3">
                  <p:embed/>
                </p:oleObj>
              </mc:Choice>
              <mc:Fallback>
                <p:oleObj name="Ecuación" r:id="rId9" imgW="545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129" y="3208543"/>
                        <a:ext cx="927100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233137"/>
              </p:ext>
            </p:extLst>
          </p:nvPr>
        </p:nvGraphicFramePr>
        <p:xfrm>
          <a:off x="6317233" y="3244336"/>
          <a:ext cx="582612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8" name="Ecuación" r:id="rId11" imgW="342720" imgH="431640" progId="Equation.3">
                  <p:embed/>
                </p:oleObj>
              </mc:Choice>
              <mc:Fallback>
                <p:oleObj name="Ecuación" r:id="rId11" imgW="3427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7233" y="3244336"/>
                        <a:ext cx="582612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20 Conector recto"/>
          <p:cNvCxnSpPr/>
          <p:nvPr/>
        </p:nvCxnSpPr>
        <p:spPr bwMode="auto">
          <a:xfrm flipV="1">
            <a:off x="5480084" y="3280550"/>
            <a:ext cx="180000" cy="360040"/>
          </a:xfrm>
          <a:prstGeom prst="line">
            <a:avLst/>
          </a:prstGeom>
          <a:noFill/>
          <a:ln w="19050" cap="flat" cmpd="sng" algn="ctr">
            <a:solidFill>
              <a:srgbClr val="AE060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21 Conector recto"/>
          <p:cNvCxnSpPr/>
          <p:nvPr/>
        </p:nvCxnSpPr>
        <p:spPr bwMode="auto">
          <a:xfrm flipV="1">
            <a:off x="5741189" y="3604586"/>
            <a:ext cx="180000" cy="360040"/>
          </a:xfrm>
          <a:prstGeom prst="line">
            <a:avLst/>
          </a:prstGeom>
          <a:noFill/>
          <a:ln w="19050" cap="flat" cmpd="sng" algn="ctr">
            <a:solidFill>
              <a:srgbClr val="AE060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677853" y="4357732"/>
            <a:ext cx="12666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CL" sz="2000" b="1" dirty="0">
                <a:solidFill>
                  <a:srgbClr val="99CC00"/>
                </a:solidFill>
              </a:rPr>
              <a:t>Ejemplo:</a:t>
            </a:r>
            <a:endParaRPr lang="es-ES" altLang="es-CL" sz="2000" b="1" dirty="0">
              <a:solidFill>
                <a:srgbClr val="99CC00"/>
              </a:solidFill>
            </a:endParaRPr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854592"/>
              </p:ext>
            </p:extLst>
          </p:nvPr>
        </p:nvGraphicFramePr>
        <p:xfrm>
          <a:off x="3212567" y="4357458"/>
          <a:ext cx="842962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9" name="Ecuación" r:id="rId13" imgW="495000" imgH="419040" progId="Equation.3">
                  <p:embed/>
                </p:oleObj>
              </mc:Choice>
              <mc:Fallback>
                <p:oleObj name="Ecuación" r:id="rId13" imgW="4950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2567" y="4357458"/>
                        <a:ext cx="842962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53772"/>
              </p:ext>
            </p:extLst>
          </p:nvPr>
        </p:nvGraphicFramePr>
        <p:xfrm>
          <a:off x="3953471" y="5384582"/>
          <a:ext cx="1146175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0" name="Ecuación" r:id="rId15" imgW="672840" imgH="457200" progId="Equation.3">
                  <p:embed/>
                </p:oleObj>
              </mc:Choice>
              <mc:Fallback>
                <p:oleObj name="Ecuación" r:id="rId15" imgW="6728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3471" y="5384582"/>
                        <a:ext cx="1146175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1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582380"/>
              </p:ext>
            </p:extLst>
          </p:nvPr>
        </p:nvGraphicFramePr>
        <p:xfrm>
          <a:off x="3208834" y="5440790"/>
          <a:ext cx="649287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1" name="Ecuación" r:id="rId17" imgW="380880" imgH="419040" progId="Equation.3">
                  <p:embed/>
                </p:oleObj>
              </mc:Choice>
              <mc:Fallback>
                <p:oleObj name="Ecuación" r:id="rId17" imgW="3808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834" y="5440790"/>
                        <a:ext cx="649287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875679"/>
              </p:ext>
            </p:extLst>
          </p:nvPr>
        </p:nvGraphicFramePr>
        <p:xfrm>
          <a:off x="5137490" y="5368783"/>
          <a:ext cx="865188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2" name="Ecuación" r:id="rId19" imgW="507960" imgH="469800" progId="Equation.3">
                  <p:embed/>
                </p:oleObj>
              </mc:Choice>
              <mc:Fallback>
                <p:oleObj name="Ecuación" r:id="rId19" imgW="5079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7490" y="5368783"/>
                        <a:ext cx="865188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1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7369257"/>
              </p:ext>
            </p:extLst>
          </p:nvPr>
        </p:nvGraphicFramePr>
        <p:xfrm>
          <a:off x="6071754" y="5368783"/>
          <a:ext cx="649287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3" name="Ecuación" r:id="rId21" imgW="380880" imgH="431640" progId="Equation.3">
                  <p:embed/>
                </p:oleObj>
              </mc:Choice>
              <mc:Fallback>
                <p:oleObj name="Ecuación" r:id="rId21" imgW="3808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1754" y="5368783"/>
                        <a:ext cx="649287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27 Grupo"/>
          <p:cNvGrpSpPr/>
          <p:nvPr/>
        </p:nvGrpSpPr>
        <p:grpSpPr>
          <a:xfrm>
            <a:off x="803671" y="1737360"/>
            <a:ext cx="4680644" cy="400110"/>
            <a:chOff x="-324544" y="871885"/>
            <a:chExt cx="4680644" cy="400110"/>
          </a:xfrm>
        </p:grpSpPr>
        <p:sp>
          <p:nvSpPr>
            <p:cNvPr id="32" name="40 CuadroTexto"/>
            <p:cNvSpPr txBox="1">
              <a:spLocks noChangeArrowheads="1"/>
            </p:cNvSpPr>
            <p:nvPr/>
          </p:nvSpPr>
          <p:spPr bwMode="auto">
            <a:xfrm>
              <a:off x="-324544" y="871885"/>
              <a:ext cx="282485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 Racionalización</a:t>
              </a:r>
            </a:p>
          </p:txBody>
        </p:sp>
        <p:sp>
          <p:nvSpPr>
            <p:cNvPr id="33" name="Line 10"/>
            <p:cNvSpPr>
              <a:spLocks noChangeShapeType="1"/>
            </p:cNvSpPr>
            <p:nvPr/>
          </p:nvSpPr>
          <p:spPr bwMode="auto">
            <a:xfrm>
              <a:off x="0" y="1196975"/>
              <a:ext cx="4356100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Raíces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7104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2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45"/>
          <p:cNvSpPr>
            <a:spLocks noChangeArrowheads="1"/>
          </p:cNvSpPr>
          <p:nvPr/>
        </p:nvSpPr>
        <p:spPr bwMode="auto">
          <a:xfrm>
            <a:off x="1247681" y="2104113"/>
            <a:ext cx="49744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s-MX" altLang="es-CL" sz="2000" u="none" dirty="0">
                <a:solidFill>
                  <a:schemeClr val="accent1">
                    <a:lumMod val="25000"/>
                  </a:schemeClr>
                </a:solidFill>
              </a:rPr>
              <a:t>  De una raíz enésima en el denominador</a:t>
            </a:r>
          </a:p>
        </p:txBody>
      </p:sp>
      <p:sp>
        <p:nvSpPr>
          <p:cNvPr id="97" name="Rectangle 5"/>
          <p:cNvSpPr>
            <a:spLocks noChangeArrowheads="1"/>
          </p:cNvSpPr>
          <p:nvPr/>
        </p:nvSpPr>
        <p:spPr bwMode="auto">
          <a:xfrm>
            <a:off x="1795431" y="2640326"/>
            <a:ext cx="12666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CL" sz="2000" b="1" dirty="0">
                <a:solidFill>
                  <a:srgbClr val="99CC00"/>
                </a:solidFill>
              </a:rPr>
              <a:t>Ejemplo:</a:t>
            </a:r>
            <a:endParaRPr lang="es-ES" altLang="es-CL" sz="2000" b="1" dirty="0">
              <a:solidFill>
                <a:srgbClr val="99CC00"/>
              </a:solidFill>
            </a:endParaRPr>
          </a:p>
        </p:txBody>
      </p:sp>
      <p:graphicFrame>
        <p:nvGraphicFramePr>
          <p:cNvPr id="99" name="9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266140"/>
              </p:ext>
            </p:extLst>
          </p:nvPr>
        </p:nvGraphicFramePr>
        <p:xfrm>
          <a:off x="3241463" y="2604130"/>
          <a:ext cx="8636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8" name="Ecuación" r:id="rId3" imgW="507960" imgH="419040" progId="Equation.3">
                  <p:embed/>
                </p:oleObj>
              </mc:Choice>
              <mc:Fallback>
                <p:oleObj name="Ecuación" r:id="rId3" imgW="5079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1463" y="2604130"/>
                        <a:ext cx="863600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" name="99 Rectángulo"/>
          <p:cNvSpPr/>
          <p:nvPr/>
        </p:nvSpPr>
        <p:spPr>
          <a:xfrm>
            <a:off x="6738393" y="2665481"/>
            <a:ext cx="23267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alt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Amplificaremos por</a:t>
            </a:r>
            <a:endParaRPr lang="es-C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896475"/>
              </p:ext>
            </p:extLst>
          </p:nvPr>
        </p:nvGraphicFramePr>
        <p:xfrm>
          <a:off x="8849157" y="2594058"/>
          <a:ext cx="476250" cy="413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9" name="Ecuación" r:id="rId5" imgW="317160" imgH="253800" progId="Equation.3">
                  <p:embed/>
                </p:oleObj>
              </mc:Choice>
              <mc:Fallback>
                <p:oleObj name="Ecuación" r:id="rId5" imgW="3171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9157" y="2594058"/>
                        <a:ext cx="476250" cy="4134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366323"/>
              </p:ext>
            </p:extLst>
          </p:nvPr>
        </p:nvGraphicFramePr>
        <p:xfrm>
          <a:off x="3215804" y="3501452"/>
          <a:ext cx="669925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0" name="Ecuación" r:id="rId7" imgW="393480" imgH="419040" progId="Equation.3">
                  <p:embed/>
                </p:oleObj>
              </mc:Choice>
              <mc:Fallback>
                <p:oleObj name="Ecuación" r:id="rId7" imgW="393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5804" y="3501452"/>
                        <a:ext cx="669925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322197"/>
              </p:ext>
            </p:extLst>
          </p:nvPr>
        </p:nvGraphicFramePr>
        <p:xfrm>
          <a:off x="3931319" y="3429506"/>
          <a:ext cx="1274762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1" name="Ecuación" r:id="rId9" imgW="749160" imgH="482400" progId="Equation.3">
                  <p:embed/>
                </p:oleObj>
              </mc:Choice>
              <mc:Fallback>
                <p:oleObj name="Ecuación" r:id="rId9" imgW="7491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1319" y="3429506"/>
                        <a:ext cx="1274762" cy="820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5589171"/>
              </p:ext>
            </p:extLst>
          </p:nvPr>
        </p:nvGraphicFramePr>
        <p:xfrm>
          <a:off x="5242086" y="3422151"/>
          <a:ext cx="1036637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2" name="Ecuación" r:id="rId11" imgW="609480" imgH="482400" progId="Equation.3">
                  <p:embed/>
                </p:oleObj>
              </mc:Choice>
              <mc:Fallback>
                <p:oleObj name="Ecuación" r:id="rId11" imgW="6094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2086" y="3422151"/>
                        <a:ext cx="1036637" cy="820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406143"/>
              </p:ext>
            </p:extLst>
          </p:nvPr>
        </p:nvGraphicFramePr>
        <p:xfrm>
          <a:off x="6322205" y="3422150"/>
          <a:ext cx="84296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3" name="Ecuación" r:id="rId13" imgW="495000" imgH="444240" progId="Equation.3">
                  <p:embed/>
                </p:oleObj>
              </mc:Choice>
              <mc:Fallback>
                <p:oleObj name="Ecuación" r:id="rId13" imgW="4950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2205" y="3422150"/>
                        <a:ext cx="842962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" name="101 Rectángulo"/>
          <p:cNvSpPr/>
          <p:nvPr/>
        </p:nvSpPr>
        <p:spPr>
          <a:xfrm>
            <a:off x="1555390" y="4251948"/>
            <a:ext cx="6339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spcBef>
                <a:spcPct val="50000"/>
              </a:spcBef>
            </a:pPr>
            <a:r>
              <a:rPr lang="es-MX" altLang="es-CL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¿Qué hacemos si la raíz del denominador tiene un índice mayor?</a:t>
            </a:r>
          </a:p>
        </p:txBody>
      </p:sp>
      <p:sp>
        <p:nvSpPr>
          <p:cNvPr id="103" name="Rectangle 5"/>
          <p:cNvSpPr>
            <a:spLocks noChangeArrowheads="1"/>
          </p:cNvSpPr>
          <p:nvPr/>
        </p:nvSpPr>
        <p:spPr bwMode="auto">
          <a:xfrm>
            <a:off x="1723423" y="4642358"/>
            <a:ext cx="12666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CL" sz="2000" b="1" dirty="0">
                <a:solidFill>
                  <a:srgbClr val="99CC00"/>
                </a:solidFill>
              </a:rPr>
              <a:t>Ejemplo:</a:t>
            </a:r>
            <a:endParaRPr lang="es-ES" altLang="es-CL" sz="2000" b="1" dirty="0">
              <a:solidFill>
                <a:srgbClr val="99CC00"/>
              </a:solidFill>
            </a:endParaRPr>
          </a:p>
        </p:txBody>
      </p:sp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348350"/>
              </p:ext>
            </p:extLst>
          </p:nvPr>
        </p:nvGraphicFramePr>
        <p:xfrm>
          <a:off x="3169455" y="4627079"/>
          <a:ext cx="971550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4" name="Ecuación" r:id="rId15" imgW="571320" imgH="431640" progId="Equation.3">
                  <p:embed/>
                </p:oleObj>
              </mc:Choice>
              <mc:Fallback>
                <p:oleObj name="Ecuación" r:id="rId15" imgW="571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9455" y="4627079"/>
                        <a:ext cx="971550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103 Rectángulo"/>
          <p:cNvSpPr/>
          <p:nvPr/>
        </p:nvSpPr>
        <p:spPr>
          <a:xfrm>
            <a:off x="6710587" y="4672595"/>
            <a:ext cx="23267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alt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Amplificaremos por</a:t>
            </a:r>
            <a:endParaRPr lang="es-C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16" name="1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625599"/>
              </p:ext>
            </p:extLst>
          </p:nvPr>
        </p:nvGraphicFramePr>
        <p:xfrm>
          <a:off x="8849157" y="4633803"/>
          <a:ext cx="4762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5" name="Ecuación" r:id="rId17" imgW="317160" imgH="253800" progId="Equation.3">
                  <p:embed/>
                </p:oleObj>
              </mc:Choice>
              <mc:Fallback>
                <p:oleObj name="Ecuación" r:id="rId17" imgW="3171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9157" y="4633803"/>
                        <a:ext cx="4762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788892"/>
              </p:ext>
            </p:extLst>
          </p:nvPr>
        </p:nvGraphicFramePr>
        <p:xfrm>
          <a:off x="3132719" y="5578488"/>
          <a:ext cx="776288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6" name="Ecuación" r:id="rId19" imgW="457200" imgH="431640" progId="Equation.3">
                  <p:embed/>
                </p:oleObj>
              </mc:Choice>
              <mc:Fallback>
                <p:oleObj name="Ecuación" r:id="rId19" imgW="457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719" y="5578488"/>
                        <a:ext cx="776288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1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45532"/>
              </p:ext>
            </p:extLst>
          </p:nvPr>
        </p:nvGraphicFramePr>
        <p:xfrm>
          <a:off x="3996815" y="5506455"/>
          <a:ext cx="1403350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7" name="Ecuación" r:id="rId21" imgW="825480" imgH="482400" progId="Equation.3">
                  <p:embed/>
                </p:oleObj>
              </mc:Choice>
              <mc:Fallback>
                <p:oleObj name="Ecuación" r:id="rId21" imgW="8254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6815" y="5506455"/>
                        <a:ext cx="1403350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1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881998"/>
              </p:ext>
            </p:extLst>
          </p:nvPr>
        </p:nvGraphicFramePr>
        <p:xfrm>
          <a:off x="5508983" y="5506455"/>
          <a:ext cx="1058862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8" name="Ecuación" r:id="rId23" imgW="622080" imgH="482400" progId="Equation.3">
                  <p:embed/>
                </p:oleObj>
              </mc:Choice>
              <mc:Fallback>
                <p:oleObj name="Ecuación" r:id="rId23" imgW="6220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983" y="5506455"/>
                        <a:ext cx="1058862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1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4217925"/>
              </p:ext>
            </p:extLst>
          </p:nvPr>
        </p:nvGraphicFramePr>
        <p:xfrm>
          <a:off x="6647668" y="5505859"/>
          <a:ext cx="798513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9" name="Ecuación" r:id="rId25" imgW="469800" imgH="444240" progId="Equation.3">
                  <p:embed/>
                </p:oleObj>
              </mc:Choice>
              <mc:Fallback>
                <p:oleObj name="Ecuación" r:id="rId25" imgW="4698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7668" y="5505859"/>
                        <a:ext cx="798513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" name="32 Grupo"/>
          <p:cNvGrpSpPr/>
          <p:nvPr/>
        </p:nvGrpSpPr>
        <p:grpSpPr>
          <a:xfrm>
            <a:off x="885557" y="1759694"/>
            <a:ext cx="4680644" cy="400110"/>
            <a:chOff x="-324544" y="871885"/>
            <a:chExt cx="4680644" cy="400110"/>
          </a:xfrm>
        </p:grpSpPr>
        <p:sp>
          <p:nvSpPr>
            <p:cNvPr id="34" name="40 CuadroTexto"/>
            <p:cNvSpPr txBox="1">
              <a:spLocks noChangeArrowheads="1"/>
            </p:cNvSpPr>
            <p:nvPr/>
          </p:nvSpPr>
          <p:spPr bwMode="auto">
            <a:xfrm>
              <a:off x="-324544" y="871885"/>
              <a:ext cx="282485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 Racionalización</a:t>
              </a:r>
            </a:p>
          </p:txBody>
        </p:sp>
        <p:sp>
          <p:nvSpPr>
            <p:cNvPr id="35" name="Line 10"/>
            <p:cNvSpPr>
              <a:spLocks noChangeShapeType="1"/>
            </p:cNvSpPr>
            <p:nvPr/>
          </p:nvSpPr>
          <p:spPr bwMode="auto">
            <a:xfrm>
              <a:off x="0" y="1196975"/>
              <a:ext cx="4356100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Raíces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1194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7" grpId="0"/>
      <p:bldP spid="100" grpId="0"/>
      <p:bldP spid="102" grpId="0"/>
      <p:bldP spid="103" grpId="0"/>
      <p:bldP spid="10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Rectángulo"/>
          <p:cNvSpPr/>
          <p:nvPr/>
        </p:nvSpPr>
        <p:spPr>
          <a:xfrm>
            <a:off x="1266956" y="2081715"/>
            <a:ext cx="75712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 general, si en el denominador de una fracción se presenta una raíz del tipo: </a:t>
            </a:r>
            <a:endParaRPr lang="es-CL" dirty="0"/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5857650"/>
              </p:ext>
            </p:extLst>
          </p:nvPr>
        </p:nvGraphicFramePr>
        <p:xfrm>
          <a:off x="1374469" y="2441755"/>
          <a:ext cx="582624" cy="431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7" name="Ecuación" r:id="rId3" imgW="342720" imgH="253800" progId="Equation.3">
                  <p:embed/>
                </p:oleObj>
              </mc:Choice>
              <mc:Fallback>
                <p:oleObj name="Ecuación" r:id="rId3" imgW="3427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469" y="2441755"/>
                        <a:ext cx="582624" cy="4314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33 Rectángulo"/>
          <p:cNvSpPr/>
          <p:nvPr/>
        </p:nvSpPr>
        <p:spPr>
          <a:xfrm>
            <a:off x="2039053" y="2513763"/>
            <a:ext cx="3547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podremos racionalizar por               . </a:t>
            </a:r>
            <a:endParaRPr lang="es-CL" dirty="0"/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106456"/>
              </p:ext>
            </p:extLst>
          </p:nvPr>
        </p:nvGraphicFramePr>
        <p:xfrm>
          <a:off x="5036051" y="2441755"/>
          <a:ext cx="71278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8" name="Ecuación" r:id="rId5" imgW="419040" imgH="253800" progId="Equation.3">
                  <p:embed/>
                </p:oleObj>
              </mc:Choice>
              <mc:Fallback>
                <p:oleObj name="Ecuación" r:id="rId5" imgW="4190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6051" y="2441755"/>
                        <a:ext cx="71278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1266956" y="2945811"/>
            <a:ext cx="12666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CL" sz="2000" b="1" dirty="0">
                <a:solidFill>
                  <a:srgbClr val="99CC00"/>
                </a:solidFill>
              </a:rPr>
              <a:t>Ejemplo:</a:t>
            </a:r>
            <a:endParaRPr lang="es-ES" altLang="es-CL" sz="2000" b="1" dirty="0">
              <a:solidFill>
                <a:srgbClr val="99CC00"/>
              </a:solidFill>
            </a:endParaRPr>
          </a:p>
        </p:txBody>
      </p:sp>
      <p:graphicFrame>
        <p:nvGraphicFramePr>
          <p:cNvPr id="36" name="3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692798"/>
              </p:ext>
            </p:extLst>
          </p:nvPr>
        </p:nvGraphicFramePr>
        <p:xfrm>
          <a:off x="2853102" y="2985485"/>
          <a:ext cx="97155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9" name="Ecuación" r:id="rId7" imgW="571320" imgH="431640" progId="Equation.3">
                  <p:embed/>
                </p:oleObj>
              </mc:Choice>
              <mc:Fallback>
                <p:oleObj name="Ecuación" r:id="rId7" imgW="571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3102" y="2985485"/>
                        <a:ext cx="971550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36 Rectángulo"/>
          <p:cNvSpPr/>
          <p:nvPr/>
        </p:nvSpPr>
        <p:spPr>
          <a:xfrm>
            <a:off x="6638238" y="3048597"/>
            <a:ext cx="23267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alt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Amplificaremos por</a:t>
            </a:r>
            <a:endParaRPr lang="es-C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38" name="3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501705"/>
              </p:ext>
            </p:extLst>
          </p:nvPr>
        </p:nvGraphicFramePr>
        <p:xfrm>
          <a:off x="8749002" y="2977174"/>
          <a:ext cx="476250" cy="413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0" name="Ecuación" r:id="rId9" imgW="317160" imgH="253800" progId="Equation.3">
                  <p:embed/>
                </p:oleObj>
              </mc:Choice>
              <mc:Fallback>
                <p:oleObj name="Ecuación" r:id="rId9" imgW="3171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9002" y="2977174"/>
                        <a:ext cx="476250" cy="4134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1030640"/>
              </p:ext>
            </p:extLst>
          </p:nvPr>
        </p:nvGraphicFramePr>
        <p:xfrm>
          <a:off x="3608628" y="3849977"/>
          <a:ext cx="1404938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1" name="Ecuación" r:id="rId11" imgW="825480" imgH="482400" progId="Equation.3">
                  <p:embed/>
                </p:oleObj>
              </mc:Choice>
              <mc:Fallback>
                <p:oleObj name="Ecuación" r:id="rId11" imgW="8254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8628" y="3849977"/>
                        <a:ext cx="1404938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118285"/>
              </p:ext>
            </p:extLst>
          </p:nvPr>
        </p:nvGraphicFramePr>
        <p:xfrm>
          <a:off x="2830754" y="3921986"/>
          <a:ext cx="77787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2" name="Ecuación" r:id="rId13" imgW="457200" imgH="431640" progId="Equation.3">
                  <p:embed/>
                </p:oleObj>
              </mc:Choice>
              <mc:Fallback>
                <p:oleObj name="Ecuación" r:id="rId13" imgW="457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0754" y="3921986"/>
                        <a:ext cx="777875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7926815"/>
              </p:ext>
            </p:extLst>
          </p:nvPr>
        </p:nvGraphicFramePr>
        <p:xfrm>
          <a:off x="5106112" y="3850549"/>
          <a:ext cx="1166813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3" name="Ecuación" r:id="rId15" imgW="685800" imgH="482400" progId="Equation.3">
                  <p:embed/>
                </p:oleObj>
              </mc:Choice>
              <mc:Fallback>
                <p:oleObj name="Ecuación" r:id="rId15" imgW="6858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6112" y="3850549"/>
                        <a:ext cx="1166813" cy="820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217123"/>
              </p:ext>
            </p:extLst>
          </p:nvPr>
        </p:nvGraphicFramePr>
        <p:xfrm>
          <a:off x="6272925" y="3849977"/>
          <a:ext cx="928687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4" name="Ecuación" r:id="rId17" imgW="545760" imgH="482400" progId="Equation.3">
                  <p:embed/>
                </p:oleObj>
              </mc:Choice>
              <mc:Fallback>
                <p:oleObj name="Ecuación" r:id="rId17" imgW="5457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2925" y="3849977"/>
                        <a:ext cx="928687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2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495777"/>
              </p:ext>
            </p:extLst>
          </p:nvPr>
        </p:nvGraphicFramePr>
        <p:xfrm>
          <a:off x="7209029" y="3849977"/>
          <a:ext cx="73342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5" name="Ecuación" r:id="rId19" imgW="431640" imgH="444240" progId="Equation.3">
                  <p:embed/>
                </p:oleObj>
              </mc:Choice>
              <mc:Fallback>
                <p:oleObj name="Ecuación" r:id="rId19" imgW="4316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9029" y="3849977"/>
                        <a:ext cx="73342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1266956" y="4742724"/>
            <a:ext cx="12666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CL" sz="2000" b="1" dirty="0">
                <a:solidFill>
                  <a:srgbClr val="99CC00"/>
                </a:solidFill>
              </a:rPr>
              <a:t>Ejemplo:</a:t>
            </a:r>
            <a:endParaRPr lang="es-ES" altLang="es-CL" sz="2000" b="1" dirty="0">
              <a:solidFill>
                <a:srgbClr val="99CC00"/>
              </a:solidFill>
            </a:endParaRPr>
          </a:p>
        </p:txBody>
      </p:sp>
      <p:graphicFrame>
        <p:nvGraphicFramePr>
          <p:cNvPr id="45" name="4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5819308"/>
              </p:ext>
            </p:extLst>
          </p:nvPr>
        </p:nvGraphicFramePr>
        <p:xfrm>
          <a:off x="2801732" y="4782869"/>
          <a:ext cx="950912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6" name="Ecuación" r:id="rId21" imgW="558720" imgH="431640" progId="Equation.3">
                  <p:embed/>
                </p:oleObj>
              </mc:Choice>
              <mc:Fallback>
                <p:oleObj name="Ecuación" r:id="rId21" imgW="5587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1732" y="4782869"/>
                        <a:ext cx="950912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4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605762"/>
              </p:ext>
            </p:extLst>
          </p:nvPr>
        </p:nvGraphicFramePr>
        <p:xfrm>
          <a:off x="2831862" y="5612701"/>
          <a:ext cx="755650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7" name="Ecuación" r:id="rId23" imgW="444240" imgH="431640" progId="Equation.3">
                  <p:embed/>
                </p:oleObj>
              </mc:Choice>
              <mc:Fallback>
                <p:oleObj name="Ecuación" r:id="rId23" imgW="4442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1862" y="5612701"/>
                        <a:ext cx="755650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4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2320943"/>
              </p:ext>
            </p:extLst>
          </p:nvPr>
        </p:nvGraphicFramePr>
        <p:xfrm>
          <a:off x="3645873" y="5532070"/>
          <a:ext cx="1381125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8" name="Ecuación" r:id="rId25" imgW="812520" imgH="482400" progId="Equation.3">
                  <p:embed/>
                </p:oleObj>
              </mc:Choice>
              <mc:Fallback>
                <p:oleObj name="Ecuación" r:id="rId25" imgW="8125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5873" y="5532070"/>
                        <a:ext cx="1381125" cy="820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4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3658108"/>
              </p:ext>
            </p:extLst>
          </p:nvPr>
        </p:nvGraphicFramePr>
        <p:xfrm>
          <a:off x="5052774" y="5539677"/>
          <a:ext cx="992188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9" name="Ecuación" r:id="rId27" imgW="583920" imgH="482400" progId="Equation.3">
                  <p:embed/>
                </p:oleObj>
              </mc:Choice>
              <mc:Fallback>
                <p:oleObj name="Ecuación" r:id="rId27" imgW="5839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2774" y="5539677"/>
                        <a:ext cx="992188" cy="820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4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667055"/>
              </p:ext>
            </p:extLst>
          </p:nvPr>
        </p:nvGraphicFramePr>
        <p:xfrm>
          <a:off x="6071114" y="5575827"/>
          <a:ext cx="777875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0" name="Ecuación" r:id="rId29" imgW="457200" imgH="444240" progId="Equation.3">
                  <p:embed/>
                </p:oleObj>
              </mc:Choice>
              <mc:Fallback>
                <p:oleObj name="Ecuación" r:id="rId29" imgW="4572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1114" y="5575827"/>
                        <a:ext cx="777875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1 Grupo"/>
          <p:cNvGrpSpPr/>
          <p:nvPr/>
        </p:nvGrpSpPr>
        <p:grpSpPr>
          <a:xfrm>
            <a:off x="6638238" y="4794345"/>
            <a:ext cx="2586881" cy="431602"/>
            <a:chOff x="5868144" y="4086225"/>
            <a:chExt cx="2586881" cy="431602"/>
          </a:xfrm>
        </p:grpSpPr>
        <p:sp>
          <p:nvSpPr>
            <p:cNvPr id="50" name="49 Rectángulo"/>
            <p:cNvSpPr/>
            <p:nvPr/>
          </p:nvSpPr>
          <p:spPr>
            <a:xfrm>
              <a:off x="5868144" y="4148495"/>
              <a:ext cx="232678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s-ES" altLang="es-CL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Amplificaremos por</a:t>
              </a:r>
              <a:endParaRPr lang="es-CL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aphicFrame>
          <p:nvGraphicFramePr>
            <p:cNvPr id="51" name="50 Objeto"/>
            <p:cNvGraphicFramePr>
              <a:graphicFrameLocks noChangeAspect="1"/>
            </p:cNvGraphicFramePr>
            <p:nvPr>
              <p:extLst/>
            </p:nvPr>
          </p:nvGraphicFramePr>
          <p:xfrm>
            <a:off x="7978775" y="4086225"/>
            <a:ext cx="47625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31" name="Ecuación" r:id="rId31" imgW="317160" imgH="241200" progId="Equation.3">
                    <p:embed/>
                  </p:oleObj>
                </mc:Choice>
                <mc:Fallback>
                  <p:oleObj name="Ecuación" r:id="rId31" imgW="3171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78775" y="4086225"/>
                          <a:ext cx="476250" cy="393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9" name="38 Grupo"/>
          <p:cNvGrpSpPr/>
          <p:nvPr/>
        </p:nvGrpSpPr>
        <p:grpSpPr>
          <a:xfrm>
            <a:off x="822084" y="1737360"/>
            <a:ext cx="4680644" cy="400110"/>
            <a:chOff x="-324544" y="871885"/>
            <a:chExt cx="4680644" cy="400110"/>
          </a:xfrm>
        </p:grpSpPr>
        <p:sp>
          <p:nvSpPr>
            <p:cNvPr id="40" name="40 CuadroTexto"/>
            <p:cNvSpPr txBox="1">
              <a:spLocks noChangeArrowheads="1"/>
            </p:cNvSpPr>
            <p:nvPr/>
          </p:nvSpPr>
          <p:spPr bwMode="auto">
            <a:xfrm>
              <a:off x="-324544" y="871885"/>
              <a:ext cx="282485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 Racionalización</a:t>
              </a:r>
            </a:p>
          </p:txBody>
        </p:sp>
        <p:sp>
          <p:nvSpPr>
            <p:cNvPr id="41" name="Line 10"/>
            <p:cNvSpPr>
              <a:spLocks noChangeShapeType="1"/>
            </p:cNvSpPr>
            <p:nvPr/>
          </p:nvSpPr>
          <p:spPr bwMode="auto">
            <a:xfrm>
              <a:off x="0" y="1196975"/>
              <a:ext cx="4356100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Raíces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9469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/>
      <p:bldP spid="4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45"/>
          <p:cNvSpPr>
            <a:spLocks noChangeArrowheads="1"/>
          </p:cNvSpPr>
          <p:nvPr/>
        </p:nvSpPr>
        <p:spPr bwMode="auto">
          <a:xfrm>
            <a:off x="1730288" y="2429369"/>
            <a:ext cx="65277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s-MX" altLang="es-CL" sz="2000" u="none" dirty="0">
                <a:solidFill>
                  <a:schemeClr val="accent1">
                    <a:lumMod val="25000"/>
                  </a:schemeClr>
                </a:solidFill>
              </a:rPr>
              <a:t>  De adición o sustracción de raíces en el denominador</a:t>
            </a: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2060208" y="2767735"/>
            <a:ext cx="12666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CL" sz="2000" b="1" dirty="0">
                <a:solidFill>
                  <a:srgbClr val="99CC00"/>
                </a:solidFill>
              </a:rPr>
              <a:t>Ejemplo:</a:t>
            </a:r>
            <a:endParaRPr lang="es-ES" altLang="es-CL" sz="2000" b="1" dirty="0">
              <a:solidFill>
                <a:srgbClr val="99CC00"/>
              </a:solidFill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1872826"/>
              </p:ext>
            </p:extLst>
          </p:nvPr>
        </p:nvGraphicFramePr>
        <p:xfrm>
          <a:off x="3492412" y="2732170"/>
          <a:ext cx="116522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1" name="Ecuación" r:id="rId3" imgW="685800" imgH="419040" progId="Equation.3">
                  <p:embed/>
                </p:oleObj>
              </mc:Choice>
              <mc:Fallback>
                <p:oleObj name="Ecuación" r:id="rId3" imgW="685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412" y="2732170"/>
                        <a:ext cx="1165225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66 Rectángulo"/>
          <p:cNvSpPr/>
          <p:nvPr/>
        </p:nvSpPr>
        <p:spPr>
          <a:xfrm>
            <a:off x="5247172" y="3202293"/>
            <a:ext cx="41989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alt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 el denominador presenta una </a:t>
            </a:r>
            <a:r>
              <a:rPr lang="es-ES" altLang="es-CL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adición</a:t>
            </a:r>
            <a:r>
              <a:rPr lang="es-ES" alt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que involucra raíces, entonces se amplifica por la </a:t>
            </a:r>
            <a:r>
              <a:rPr lang="es-ES" altLang="es-CL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diferencia </a:t>
            </a:r>
            <a:r>
              <a:rPr lang="es-ES" alt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los mismos términos.</a:t>
            </a:r>
            <a:endParaRPr lang="es-C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542636"/>
              </p:ext>
            </p:extLst>
          </p:nvPr>
        </p:nvGraphicFramePr>
        <p:xfrm>
          <a:off x="2135909" y="4422405"/>
          <a:ext cx="97155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2" name="Ecuación" r:id="rId5" imgW="571320" imgH="419040" progId="Equation.3">
                  <p:embed/>
                </p:oleObj>
              </mc:Choice>
              <mc:Fallback>
                <p:oleObj name="Ecuación" r:id="rId5" imgW="5713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909" y="4422405"/>
                        <a:ext cx="971550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875133"/>
              </p:ext>
            </p:extLst>
          </p:nvPr>
        </p:nvGraphicFramePr>
        <p:xfrm>
          <a:off x="3136678" y="4387095"/>
          <a:ext cx="1792288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3" name="Ecuación" r:id="rId7" imgW="1054080" imgH="457200" progId="Equation.3">
                  <p:embed/>
                </p:oleObj>
              </mc:Choice>
              <mc:Fallback>
                <p:oleObj name="Ecuación" r:id="rId7" imgW="10540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6678" y="4387095"/>
                        <a:ext cx="1792288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159156"/>
              </p:ext>
            </p:extLst>
          </p:nvPr>
        </p:nvGraphicFramePr>
        <p:xfrm>
          <a:off x="5000974" y="4443042"/>
          <a:ext cx="1230312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4" name="Ecuación" r:id="rId9" imgW="723600" imgH="431640" progId="Equation.3">
                  <p:embed/>
                </p:oleObj>
              </mc:Choice>
              <mc:Fallback>
                <p:oleObj name="Ecuación" r:id="rId9" imgW="723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974" y="4443042"/>
                        <a:ext cx="1230312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1" name="70 Conector recto de flecha"/>
          <p:cNvCxnSpPr/>
          <p:nvPr/>
        </p:nvCxnSpPr>
        <p:spPr bwMode="auto">
          <a:xfrm rot="5400000">
            <a:off x="3767103" y="5475747"/>
            <a:ext cx="395287" cy="0"/>
          </a:xfrm>
          <a:prstGeom prst="straightConnector1">
            <a:avLst/>
          </a:prstGeom>
          <a:ln>
            <a:solidFill>
              <a:srgbClr val="FF9900"/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2" name="41 Rectángulo"/>
          <p:cNvSpPr>
            <a:spLocks noChangeArrowheads="1"/>
          </p:cNvSpPr>
          <p:nvPr/>
        </p:nvSpPr>
        <p:spPr bwMode="auto">
          <a:xfrm>
            <a:off x="2696718" y="5683238"/>
            <a:ext cx="26132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MX" altLang="es-CL" dirty="0">
                <a:solidFill>
                  <a:srgbClr val="940502"/>
                </a:solidFill>
              </a:rPr>
              <a:t>“suma por la diferencia”</a:t>
            </a:r>
            <a:endParaRPr lang="es-CL" altLang="es-CL" dirty="0">
              <a:solidFill>
                <a:srgbClr val="940502"/>
              </a:solidFill>
            </a:endParaRP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09704"/>
              </p:ext>
            </p:extLst>
          </p:nvPr>
        </p:nvGraphicFramePr>
        <p:xfrm>
          <a:off x="6297118" y="4444170"/>
          <a:ext cx="1035050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5" name="Ecuación" r:id="rId11" imgW="609480" imgH="431640" progId="Equation.3">
                  <p:embed/>
                </p:oleObj>
              </mc:Choice>
              <mc:Fallback>
                <p:oleObj name="Ecuación" r:id="rId11" imgW="609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7118" y="4444170"/>
                        <a:ext cx="1035050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23 Grupo"/>
          <p:cNvGrpSpPr/>
          <p:nvPr/>
        </p:nvGrpSpPr>
        <p:grpSpPr>
          <a:xfrm>
            <a:off x="938199" y="1829828"/>
            <a:ext cx="4680644" cy="400110"/>
            <a:chOff x="-324544" y="871885"/>
            <a:chExt cx="4680644" cy="400110"/>
          </a:xfrm>
        </p:grpSpPr>
        <p:sp>
          <p:nvSpPr>
            <p:cNvPr id="25" name="40 CuadroTexto"/>
            <p:cNvSpPr txBox="1">
              <a:spLocks noChangeArrowheads="1"/>
            </p:cNvSpPr>
            <p:nvPr/>
          </p:nvSpPr>
          <p:spPr bwMode="auto">
            <a:xfrm>
              <a:off x="-324544" y="871885"/>
              <a:ext cx="282485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 Racionalización</a:t>
              </a:r>
            </a:p>
          </p:txBody>
        </p:sp>
        <p:sp>
          <p:nvSpPr>
            <p:cNvPr id="26" name="Line 10"/>
            <p:cNvSpPr>
              <a:spLocks noChangeShapeType="1"/>
            </p:cNvSpPr>
            <p:nvPr/>
          </p:nvSpPr>
          <p:spPr bwMode="auto">
            <a:xfrm>
              <a:off x="0" y="1196975"/>
              <a:ext cx="4356100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Raíces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4820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7" grpId="0"/>
      <p:bldP spid="7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1850837" y="2701252"/>
            <a:ext cx="12666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CL" sz="2000" b="1" dirty="0">
                <a:solidFill>
                  <a:srgbClr val="99CC00"/>
                </a:solidFill>
              </a:rPr>
              <a:t>Ejemplo:</a:t>
            </a:r>
            <a:endParaRPr lang="es-ES" altLang="es-CL" sz="2000" b="1" dirty="0">
              <a:solidFill>
                <a:srgbClr val="99CC00"/>
              </a:solidFill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102596"/>
              </p:ext>
            </p:extLst>
          </p:nvPr>
        </p:nvGraphicFramePr>
        <p:xfrm>
          <a:off x="3283041" y="2665687"/>
          <a:ext cx="116522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4" name="Ecuación" r:id="rId3" imgW="685800" imgH="419040" progId="Equation.3">
                  <p:embed/>
                </p:oleObj>
              </mc:Choice>
              <mc:Fallback>
                <p:oleObj name="Ecuación" r:id="rId3" imgW="685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3041" y="2665687"/>
                        <a:ext cx="1165225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66 Rectángulo"/>
          <p:cNvSpPr/>
          <p:nvPr/>
        </p:nvSpPr>
        <p:spPr>
          <a:xfrm>
            <a:off x="5037800" y="3135810"/>
            <a:ext cx="47390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alt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 el denominador presenta una </a:t>
            </a:r>
            <a:r>
              <a:rPr lang="es-ES" altLang="es-CL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diferencia </a:t>
            </a:r>
            <a:r>
              <a:rPr lang="es-ES" alt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que involucra raíces, entonces se amplifica por la </a:t>
            </a:r>
            <a:r>
              <a:rPr lang="es-ES" altLang="es-CL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adición </a:t>
            </a:r>
            <a:r>
              <a:rPr lang="es-ES" alt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los mismos términos.</a:t>
            </a:r>
            <a:endParaRPr lang="es-C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917251"/>
              </p:ext>
            </p:extLst>
          </p:nvPr>
        </p:nvGraphicFramePr>
        <p:xfrm>
          <a:off x="1845190" y="4595690"/>
          <a:ext cx="969962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5" name="Ecuación" r:id="rId5" imgW="571320" imgH="419040" progId="Equation.3">
                  <p:embed/>
                </p:oleObj>
              </mc:Choice>
              <mc:Fallback>
                <p:oleObj name="Ecuación" r:id="rId5" imgW="5713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5190" y="4595690"/>
                        <a:ext cx="969962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702632"/>
              </p:ext>
            </p:extLst>
          </p:nvPr>
        </p:nvGraphicFramePr>
        <p:xfrm>
          <a:off x="2864088" y="4537896"/>
          <a:ext cx="1789112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6" name="Ecuación" r:id="rId7" imgW="1054080" imgH="457200" progId="Equation.3">
                  <p:embed/>
                </p:oleObj>
              </mc:Choice>
              <mc:Fallback>
                <p:oleObj name="Ecuación" r:id="rId7" imgW="10540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4088" y="4537896"/>
                        <a:ext cx="1789112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4398726"/>
              </p:ext>
            </p:extLst>
          </p:nvPr>
        </p:nvGraphicFramePr>
        <p:xfrm>
          <a:off x="4700293" y="4559686"/>
          <a:ext cx="1228725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7" name="Ecuación" r:id="rId9" imgW="723600" imgH="431640" progId="Equation.3">
                  <p:embed/>
                </p:oleObj>
              </mc:Choice>
              <mc:Fallback>
                <p:oleObj name="Ecuación" r:id="rId9" imgW="723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0293" y="4559686"/>
                        <a:ext cx="1228725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20 Conector recto de flecha"/>
          <p:cNvCxnSpPr/>
          <p:nvPr/>
        </p:nvCxnSpPr>
        <p:spPr bwMode="auto">
          <a:xfrm rot="5400000">
            <a:off x="3466507" y="5562674"/>
            <a:ext cx="395287" cy="0"/>
          </a:xfrm>
          <a:prstGeom prst="straightConnector1">
            <a:avLst/>
          </a:prstGeom>
          <a:ln>
            <a:solidFill>
              <a:srgbClr val="FF9900"/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2" name="41 Rectángulo"/>
          <p:cNvSpPr>
            <a:spLocks noChangeArrowheads="1"/>
          </p:cNvSpPr>
          <p:nvPr/>
        </p:nvSpPr>
        <p:spPr bwMode="auto">
          <a:xfrm>
            <a:off x="2396122" y="5760317"/>
            <a:ext cx="26132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MX" altLang="es-CL" dirty="0">
                <a:solidFill>
                  <a:srgbClr val="940502"/>
                </a:solidFill>
              </a:rPr>
              <a:t>“suma por la diferencia”</a:t>
            </a:r>
            <a:endParaRPr lang="es-CL" altLang="es-CL" dirty="0">
              <a:solidFill>
                <a:srgbClr val="940502"/>
              </a:solidFill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0152075"/>
              </p:ext>
            </p:extLst>
          </p:nvPr>
        </p:nvGraphicFramePr>
        <p:xfrm>
          <a:off x="5991848" y="4559686"/>
          <a:ext cx="1228725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8" name="Ecuación" r:id="rId11" imgW="723600" imgH="431640" progId="Equation.3">
                  <p:embed/>
                </p:oleObj>
              </mc:Choice>
              <mc:Fallback>
                <p:oleObj name="Ecuación" r:id="rId11" imgW="723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1848" y="4559686"/>
                        <a:ext cx="1228725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809881"/>
              </p:ext>
            </p:extLst>
          </p:nvPr>
        </p:nvGraphicFramePr>
        <p:xfrm>
          <a:off x="7215922" y="4667699"/>
          <a:ext cx="11207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9" name="Ecuación" r:id="rId13" imgW="660240" imgH="241200" progId="Equation.3">
                  <p:embed/>
                </p:oleObj>
              </mc:Choice>
              <mc:Fallback>
                <p:oleObj name="Ecuación" r:id="rId13" imgW="660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922" y="4667699"/>
                        <a:ext cx="1120775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24 Grupo"/>
          <p:cNvGrpSpPr/>
          <p:nvPr/>
        </p:nvGrpSpPr>
        <p:grpSpPr>
          <a:xfrm>
            <a:off x="880141" y="1844342"/>
            <a:ext cx="4680644" cy="400110"/>
            <a:chOff x="-324544" y="871885"/>
            <a:chExt cx="4680644" cy="400110"/>
          </a:xfrm>
        </p:grpSpPr>
        <p:sp>
          <p:nvSpPr>
            <p:cNvPr id="26" name="40 CuadroTexto"/>
            <p:cNvSpPr txBox="1">
              <a:spLocks noChangeArrowheads="1"/>
            </p:cNvSpPr>
            <p:nvPr/>
          </p:nvSpPr>
          <p:spPr bwMode="auto">
            <a:xfrm>
              <a:off x="-324544" y="871885"/>
              <a:ext cx="282485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 Racionalización</a:t>
              </a:r>
            </a:p>
          </p:txBody>
        </p:sp>
        <p:sp>
          <p:nvSpPr>
            <p:cNvPr id="28" name="Line 10"/>
            <p:cNvSpPr>
              <a:spLocks noChangeShapeType="1"/>
            </p:cNvSpPr>
            <p:nvPr/>
          </p:nvSpPr>
          <p:spPr bwMode="auto">
            <a:xfrm>
              <a:off x="0" y="1196975"/>
              <a:ext cx="4356100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Raíces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07735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7" grpId="0"/>
      <p:bldP spid="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1922587" y="1490130"/>
            <a:ext cx="12666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CL" sz="2000" b="1" dirty="0">
                <a:solidFill>
                  <a:srgbClr val="99CC00"/>
                </a:solidFill>
              </a:rPr>
              <a:t>Ejemplo:</a:t>
            </a:r>
            <a:endParaRPr lang="es-ES" altLang="es-CL" sz="2000" b="1" dirty="0">
              <a:solidFill>
                <a:srgbClr val="99CC00"/>
              </a:solidFill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327270"/>
              </p:ext>
            </p:extLst>
          </p:nvPr>
        </p:nvGraphicFramePr>
        <p:xfrm>
          <a:off x="3334277" y="1455187"/>
          <a:ext cx="1401762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3" name="Ecuación" r:id="rId3" imgW="825480" imgH="419040" progId="Equation.3">
                  <p:embed/>
                </p:oleObj>
              </mc:Choice>
              <mc:Fallback>
                <p:oleObj name="Ecuación" r:id="rId3" imgW="825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4277" y="1455187"/>
                        <a:ext cx="1401762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20 Conector recto de flecha"/>
          <p:cNvCxnSpPr/>
          <p:nvPr/>
        </p:nvCxnSpPr>
        <p:spPr bwMode="auto">
          <a:xfrm rot="5400000">
            <a:off x="5449400" y="3210832"/>
            <a:ext cx="288000" cy="0"/>
          </a:xfrm>
          <a:prstGeom prst="straightConnector1">
            <a:avLst/>
          </a:prstGeom>
          <a:ln>
            <a:solidFill>
              <a:srgbClr val="FF9900"/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2" name="41 Rectángulo"/>
          <p:cNvSpPr>
            <a:spLocks noChangeArrowheads="1"/>
          </p:cNvSpPr>
          <p:nvPr/>
        </p:nvSpPr>
        <p:spPr bwMode="auto">
          <a:xfrm>
            <a:off x="4325373" y="3327394"/>
            <a:ext cx="26132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MX" altLang="es-CL" dirty="0">
                <a:solidFill>
                  <a:srgbClr val="940502"/>
                </a:solidFill>
              </a:rPr>
              <a:t>“suma por la diferencia”</a:t>
            </a:r>
            <a:endParaRPr lang="es-CL" altLang="es-CL" dirty="0">
              <a:solidFill>
                <a:srgbClr val="940502"/>
              </a:solidFill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364654"/>
              </p:ext>
            </p:extLst>
          </p:nvPr>
        </p:nvGraphicFramePr>
        <p:xfrm>
          <a:off x="3353266" y="2355658"/>
          <a:ext cx="120967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4" name="Ecuación" r:id="rId5" imgW="711000" imgH="419040" progId="Equation.3">
                  <p:embed/>
                </p:oleObj>
              </mc:Choice>
              <mc:Fallback>
                <p:oleObj name="Ecuación" r:id="rId5" imgW="7110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3266" y="2355658"/>
                        <a:ext cx="1209675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419220"/>
              </p:ext>
            </p:extLst>
          </p:nvPr>
        </p:nvGraphicFramePr>
        <p:xfrm>
          <a:off x="4577117" y="2283279"/>
          <a:ext cx="2268537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5" name="Ecuación" r:id="rId7" imgW="1333440" imgH="457200" progId="Equation.3">
                  <p:embed/>
                </p:oleObj>
              </mc:Choice>
              <mc:Fallback>
                <p:oleObj name="Ecuación" r:id="rId7" imgW="13334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7117" y="2283279"/>
                        <a:ext cx="2268537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019472"/>
              </p:ext>
            </p:extLst>
          </p:nvPr>
        </p:nvGraphicFramePr>
        <p:xfrm>
          <a:off x="6917661" y="2303271"/>
          <a:ext cx="1274762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" name="Ecuación" r:id="rId9" imgW="749160" imgH="431640" progId="Equation.3">
                  <p:embed/>
                </p:oleObj>
              </mc:Choice>
              <mc:Fallback>
                <p:oleObj name="Ecuación" r:id="rId9" imgW="749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7661" y="2303271"/>
                        <a:ext cx="1274762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922587" y="3808892"/>
            <a:ext cx="12666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CL" sz="2000" b="1" dirty="0">
                <a:solidFill>
                  <a:srgbClr val="99CC00"/>
                </a:solidFill>
              </a:rPr>
              <a:t>Ejemplo:</a:t>
            </a:r>
            <a:endParaRPr lang="es-ES" altLang="es-CL" sz="2000" b="1" dirty="0">
              <a:solidFill>
                <a:srgbClr val="99CC00"/>
              </a:solidFill>
            </a:endParaRP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2086298"/>
              </p:ext>
            </p:extLst>
          </p:nvPr>
        </p:nvGraphicFramePr>
        <p:xfrm>
          <a:off x="3356427" y="3704947"/>
          <a:ext cx="1423988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7" name="Ecuación" r:id="rId11" imgW="838080" imgH="520560" progId="Equation.3">
                  <p:embed/>
                </p:oleObj>
              </mc:Choice>
              <mc:Fallback>
                <p:oleObj name="Ecuación" r:id="rId11" imgW="83808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6427" y="3704947"/>
                        <a:ext cx="1423988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504065"/>
              </p:ext>
            </p:extLst>
          </p:nvPr>
        </p:nvGraphicFramePr>
        <p:xfrm>
          <a:off x="1886139" y="4794442"/>
          <a:ext cx="1085400" cy="780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8" name="Ecuación" r:id="rId13" imgW="723600" imgH="520560" progId="Equation.3">
                  <p:embed/>
                </p:oleObj>
              </mc:Choice>
              <mc:Fallback>
                <p:oleObj name="Ecuación" r:id="rId13" imgW="72360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6139" y="4794442"/>
                        <a:ext cx="1085400" cy="7808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265889"/>
              </p:ext>
            </p:extLst>
          </p:nvPr>
        </p:nvGraphicFramePr>
        <p:xfrm>
          <a:off x="3071140" y="4794442"/>
          <a:ext cx="2019060" cy="780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9" name="Ecuación" r:id="rId15" imgW="1346040" imgH="520560" progId="Equation.3">
                  <p:embed/>
                </p:oleObj>
              </mc:Choice>
              <mc:Fallback>
                <p:oleObj name="Ecuación" r:id="rId15" imgW="134604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140" y="4794442"/>
                        <a:ext cx="2019060" cy="7808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375703"/>
              </p:ext>
            </p:extLst>
          </p:nvPr>
        </p:nvGraphicFramePr>
        <p:xfrm>
          <a:off x="5173515" y="4722442"/>
          <a:ext cx="1866780" cy="875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0" name="Ecuación" r:id="rId17" imgW="1244520" imgH="583920" progId="Equation.3">
                  <p:embed/>
                </p:oleObj>
              </mc:Choice>
              <mc:Fallback>
                <p:oleObj name="Ecuación" r:id="rId17" imgW="124452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3515" y="4722442"/>
                        <a:ext cx="1866780" cy="8758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415157"/>
              </p:ext>
            </p:extLst>
          </p:nvPr>
        </p:nvGraphicFramePr>
        <p:xfrm>
          <a:off x="6938589" y="4830442"/>
          <a:ext cx="100926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1" name="Ecuación" r:id="rId19" imgW="672840" imgH="457200" progId="Equation.3">
                  <p:embed/>
                </p:oleObj>
              </mc:Choice>
              <mc:Fallback>
                <p:oleObj name="Ecuación" r:id="rId19" imgW="6728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8589" y="4830442"/>
                        <a:ext cx="100926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4490423"/>
              </p:ext>
            </p:extLst>
          </p:nvPr>
        </p:nvGraphicFramePr>
        <p:xfrm>
          <a:off x="7976399" y="4830442"/>
          <a:ext cx="100926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2" name="Ecuación" r:id="rId21" imgW="672840" imgH="457200" progId="Equation.3">
                  <p:embed/>
                </p:oleObj>
              </mc:Choice>
              <mc:Fallback>
                <p:oleObj name="Ecuación" r:id="rId21" imgW="6728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6399" y="4830442"/>
                        <a:ext cx="100926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2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8802032"/>
              </p:ext>
            </p:extLst>
          </p:nvPr>
        </p:nvGraphicFramePr>
        <p:xfrm>
          <a:off x="8957127" y="4830442"/>
          <a:ext cx="1143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3" name="Ecuación" r:id="rId23" imgW="761760" imgH="431640" progId="Equation.3">
                  <p:embed/>
                </p:oleObj>
              </mc:Choice>
              <mc:Fallback>
                <p:oleObj name="Ecuación" r:id="rId23" imgW="761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7127" y="4830442"/>
                        <a:ext cx="11430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28 Grupo"/>
          <p:cNvGrpSpPr/>
          <p:nvPr/>
        </p:nvGrpSpPr>
        <p:grpSpPr>
          <a:xfrm>
            <a:off x="1045255" y="1090020"/>
            <a:ext cx="4680644" cy="400110"/>
            <a:chOff x="-324544" y="871885"/>
            <a:chExt cx="4680644" cy="400110"/>
          </a:xfrm>
        </p:grpSpPr>
        <p:sp>
          <p:nvSpPr>
            <p:cNvPr id="30" name="40 CuadroTexto"/>
            <p:cNvSpPr txBox="1">
              <a:spLocks noChangeArrowheads="1"/>
            </p:cNvSpPr>
            <p:nvPr/>
          </p:nvSpPr>
          <p:spPr bwMode="auto">
            <a:xfrm>
              <a:off x="-324544" y="871885"/>
              <a:ext cx="282485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 Racionalización</a:t>
              </a:r>
            </a:p>
          </p:txBody>
        </p:sp>
        <p:sp>
          <p:nvSpPr>
            <p:cNvPr id="31" name="Line 10"/>
            <p:cNvSpPr>
              <a:spLocks noChangeShapeType="1"/>
            </p:cNvSpPr>
            <p:nvPr/>
          </p:nvSpPr>
          <p:spPr bwMode="auto">
            <a:xfrm>
              <a:off x="0" y="1196975"/>
              <a:ext cx="4356100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</p:spTree>
    <p:extLst>
      <p:ext uri="{BB962C8B-B14F-4D97-AF65-F5344CB8AC3E}">
        <p14:creationId xmlns:p14="http://schemas.microsoft.com/office/powerpoint/2010/main" val="397961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22" grpId="0"/>
      <p:bldP spid="2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08684" y="1969003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65113" indent="-265113"/>
            <a:r>
              <a:rPr 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7. Sean a y b números racionales distintos de cero y sean m, n y k números enteros</a:t>
            </a:r>
            <a:r>
              <a:rPr lang="es-CL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¿</a:t>
            </a:r>
            <a:r>
              <a:rPr 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Cuál de las siguientes afirmaciones podría ser </a:t>
            </a:r>
            <a:r>
              <a:rPr lang="es-CL" b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FALSA</a:t>
            </a:r>
            <a:r>
              <a:rPr 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?</a:t>
            </a:r>
            <a:endParaRPr lang="es-C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3 Rectángulo"/>
          <p:cNvSpPr>
            <a:spLocks noChangeArrowheads="1"/>
          </p:cNvSpPr>
          <p:nvPr/>
        </p:nvSpPr>
        <p:spPr bwMode="auto">
          <a:xfrm>
            <a:off x="4494530" y="5524928"/>
            <a:ext cx="6661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es-ES_tradnl" altLang="es-CL" sz="1600" i="1" u="none" dirty="0">
                <a:solidFill>
                  <a:schemeClr val="tx2"/>
                </a:solidFill>
              </a:rPr>
              <a:t>Fuente : </a:t>
            </a:r>
            <a:r>
              <a:rPr lang="es-ES_tradnl" altLang="es-CL" sz="1600" b="1" i="1" u="none" dirty="0">
                <a:solidFill>
                  <a:schemeClr val="tx2"/>
                </a:solidFill>
              </a:rPr>
              <a:t>DEMRE - U. DE CHILE</a:t>
            </a:r>
            <a:r>
              <a:rPr lang="es-ES_tradnl" altLang="es-CL" sz="1600" i="1" u="none" dirty="0">
                <a:solidFill>
                  <a:schemeClr val="tx2"/>
                </a:solidFill>
              </a:rPr>
              <a:t>, Modelo Proceso de admisión 2015.</a:t>
            </a:r>
          </a:p>
        </p:txBody>
      </p:sp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124" y="3193139"/>
            <a:ext cx="1752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3124" y="2844960"/>
            <a:ext cx="16383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33124" y="3977984"/>
            <a:ext cx="17716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33124" y="4561292"/>
            <a:ext cx="2283958" cy="39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33124" y="5065347"/>
            <a:ext cx="20002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19 Grupo"/>
          <p:cNvGrpSpPr>
            <a:grpSpLocks/>
          </p:cNvGrpSpPr>
          <p:nvPr/>
        </p:nvGrpSpPr>
        <p:grpSpPr bwMode="auto">
          <a:xfrm>
            <a:off x="5150008" y="3409162"/>
            <a:ext cx="1520993" cy="1223963"/>
            <a:chOff x="737508" y="6020698"/>
            <a:chExt cx="1521867" cy="1224136"/>
          </a:xfrm>
        </p:grpSpPr>
        <p:sp>
          <p:nvSpPr>
            <p:cNvPr id="10" name="11 Rectángulo redondeado"/>
            <p:cNvSpPr>
              <a:spLocks noChangeArrowheads="1"/>
            </p:cNvSpPr>
            <p:nvPr/>
          </p:nvSpPr>
          <p:spPr bwMode="auto">
            <a:xfrm>
              <a:off x="782152" y="6020698"/>
              <a:ext cx="1477223" cy="1224136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60000"/>
                <a:lumOff val="40000"/>
              </a:scheme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s-CL" u="none">
                <a:cs typeface="Arial" charset="0"/>
              </a:endParaRPr>
            </a:p>
          </p:txBody>
        </p:sp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737508" y="6089763"/>
              <a:ext cx="1512168" cy="10860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 cmpd="tri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s-ES_tradnl" altLang="es-CL" sz="1400" b="1" u="none" dirty="0">
                  <a:solidFill>
                    <a:schemeClr val="tx2"/>
                  </a:solidFill>
                </a:rPr>
                <a:t>ALTERNATIVA 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es-ES_tradnl" altLang="es-CL" sz="1400" b="1" u="none" dirty="0">
                  <a:solidFill>
                    <a:schemeClr val="tx2"/>
                  </a:solidFill>
                </a:rPr>
                <a:t>CORRECTA</a:t>
              </a:r>
            </a:p>
            <a:p>
              <a:pPr algn="ctr" eaLnBrk="1" hangingPunct="1"/>
              <a:r>
                <a:rPr lang="es-ES_tradnl" altLang="es-CL" sz="4000" b="1" u="none" dirty="0" smtClean="0">
                  <a:solidFill>
                    <a:schemeClr val="tx2"/>
                  </a:solidFill>
                </a:rPr>
                <a:t>D</a:t>
              </a:r>
              <a:endParaRPr lang="es-ES_tradnl" altLang="es-CL" sz="4000" u="none" dirty="0">
                <a:solidFill>
                  <a:schemeClr val="tx2"/>
                </a:solidFill>
              </a:endParaRPr>
            </a:p>
          </p:txBody>
        </p:sp>
      </p:grpSp>
      <p:sp>
        <p:nvSpPr>
          <p:cNvPr id="14" name="Título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Ejemplo PSU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079828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Ejemplo PSU</a:t>
            </a:r>
            <a:endParaRPr lang="es-CL" dirty="0"/>
          </a:p>
        </p:txBody>
      </p:sp>
      <p:sp>
        <p:nvSpPr>
          <p:cNvPr id="3" name="1 Rectángulo"/>
          <p:cNvSpPr/>
          <p:nvPr/>
        </p:nvSpPr>
        <p:spPr>
          <a:xfrm>
            <a:off x="1406904" y="2121694"/>
            <a:ext cx="569912" cy="36988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b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25.</a:t>
            </a:r>
            <a:r>
              <a:rPr 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s-CL" dirty="0"/>
          </a:p>
        </p:txBody>
      </p:sp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929" y="1761331"/>
            <a:ext cx="1358900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5 Rectángulo"/>
          <p:cNvSpPr/>
          <p:nvPr/>
        </p:nvSpPr>
        <p:spPr>
          <a:xfrm>
            <a:off x="1976816" y="2713990"/>
            <a:ext cx="544512" cy="341630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A)  </a:t>
            </a:r>
          </a:p>
          <a:p>
            <a:pPr>
              <a:defRPr/>
            </a:pPr>
            <a:endParaRPr lang="es-CL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B)</a:t>
            </a:r>
          </a:p>
          <a:p>
            <a:pPr>
              <a:defRPr/>
            </a:pPr>
            <a:endParaRPr lang="es-CL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endParaRPr lang="es-CL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C)</a:t>
            </a:r>
          </a:p>
          <a:p>
            <a:pPr>
              <a:defRPr/>
            </a:pPr>
            <a:endParaRPr lang="es-CL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endParaRPr lang="es-CL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D)</a:t>
            </a:r>
          </a:p>
          <a:p>
            <a:pPr>
              <a:defRPr/>
            </a:pPr>
            <a:endParaRPr lang="es-CL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endParaRPr lang="es-CL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E)  </a:t>
            </a:r>
            <a:endParaRPr lang="es-CL" dirty="0"/>
          </a:p>
        </p:txBody>
      </p:sp>
      <p:pic>
        <p:nvPicPr>
          <p:cNvPr id="6" name="Imagen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8166" y="2760028"/>
            <a:ext cx="69056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8166" y="3083878"/>
            <a:ext cx="64770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241" y="3876040"/>
            <a:ext cx="97155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8166" y="5654040"/>
            <a:ext cx="519112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8166" y="4739640"/>
            <a:ext cx="8413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3 Rectángulo"/>
          <p:cNvSpPr>
            <a:spLocks noChangeArrowheads="1"/>
          </p:cNvSpPr>
          <p:nvPr/>
        </p:nvSpPr>
        <p:spPr bwMode="auto">
          <a:xfrm>
            <a:off x="4469746" y="5765721"/>
            <a:ext cx="6661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u="sng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es-ES_tradnl" altLang="es-CL" sz="1600" i="1" u="none" dirty="0">
                <a:solidFill>
                  <a:schemeClr val="tx2"/>
                </a:solidFill>
                <a:cs typeface="Arial" charset="0"/>
              </a:rPr>
              <a:t>Fuente : </a:t>
            </a:r>
            <a:r>
              <a:rPr lang="es-ES_tradnl" altLang="es-CL" sz="1600" b="1" i="1" u="none" dirty="0">
                <a:solidFill>
                  <a:schemeClr val="tx2"/>
                </a:solidFill>
                <a:cs typeface="Arial" charset="0"/>
              </a:rPr>
              <a:t>DEMRE - U. DE CHILE</a:t>
            </a:r>
            <a:r>
              <a:rPr lang="es-ES_tradnl" altLang="es-CL" sz="1600" i="1" u="none" dirty="0">
                <a:solidFill>
                  <a:schemeClr val="tx2"/>
                </a:solidFill>
                <a:cs typeface="Arial" charset="0"/>
              </a:rPr>
              <a:t>, Proceso de admisión 2013.</a:t>
            </a:r>
          </a:p>
        </p:txBody>
      </p:sp>
      <p:grpSp>
        <p:nvGrpSpPr>
          <p:cNvPr id="12" name="19 Grupo"/>
          <p:cNvGrpSpPr>
            <a:grpSpLocks/>
          </p:cNvGrpSpPr>
          <p:nvPr/>
        </p:nvGrpSpPr>
        <p:grpSpPr bwMode="auto">
          <a:xfrm>
            <a:off x="5367716" y="3274219"/>
            <a:ext cx="1511300" cy="1223962"/>
            <a:chOff x="251520" y="5805264"/>
            <a:chExt cx="1512168" cy="1224136"/>
          </a:xfrm>
        </p:grpSpPr>
        <p:sp>
          <p:nvSpPr>
            <p:cNvPr id="13" name="11 Rectángulo redondeado"/>
            <p:cNvSpPr>
              <a:spLocks noChangeArrowheads="1"/>
            </p:cNvSpPr>
            <p:nvPr/>
          </p:nvSpPr>
          <p:spPr bwMode="auto">
            <a:xfrm>
              <a:off x="251520" y="5805264"/>
              <a:ext cx="1477223" cy="1224136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60000"/>
                <a:lumOff val="40000"/>
              </a:scheme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s-CL" u="none">
                <a:cs typeface="Arial" charset="0"/>
              </a:endParaRPr>
            </a:p>
          </p:txBody>
        </p:sp>
        <p:sp>
          <p:nvSpPr>
            <p:cNvPr id="14" name="Text Box 4"/>
            <p:cNvSpPr txBox="1">
              <a:spLocks noChangeArrowheads="1"/>
            </p:cNvSpPr>
            <p:nvPr/>
          </p:nvSpPr>
          <p:spPr bwMode="auto">
            <a:xfrm>
              <a:off x="251520" y="5862422"/>
              <a:ext cx="1512168" cy="10860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 cmpd="tri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s-ES_tradnl" altLang="es-CL" sz="1400" b="1" u="none">
                  <a:solidFill>
                    <a:schemeClr val="tx2"/>
                  </a:solidFill>
                </a:rPr>
                <a:t>ALTERNATIVA 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es-ES_tradnl" altLang="es-CL" sz="1400" b="1" u="none">
                  <a:solidFill>
                    <a:schemeClr val="tx2"/>
                  </a:solidFill>
                </a:rPr>
                <a:t>CORRECTA</a:t>
              </a:r>
            </a:p>
            <a:p>
              <a:pPr algn="ctr" eaLnBrk="1" hangingPunct="1"/>
              <a:r>
                <a:rPr lang="es-ES_tradnl" altLang="es-CL" sz="4000" b="1" u="none">
                  <a:solidFill>
                    <a:schemeClr val="tx2"/>
                  </a:solidFill>
                </a:rPr>
                <a:t>B</a:t>
              </a:r>
              <a:endParaRPr lang="es-ES_tradnl" altLang="es-CL" sz="4000" u="none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3722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465392" y="2475563"/>
            <a:ext cx="8352927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algn="just" eaLnBrk="1" hangingPunct="1">
              <a:defRPr/>
            </a:pPr>
            <a:r>
              <a:rPr lang="es-MX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Corresponde a una multiplicación reiterada de términos o números iguales. </a:t>
            </a:r>
            <a:endParaRPr lang="es-ES" altLang="es-CL" sz="2000" u="none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</p:txBody>
      </p:sp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1832356" y="4869009"/>
            <a:ext cx="12875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b="1" u="none" dirty="0">
                <a:solidFill>
                  <a:srgbClr val="669900"/>
                </a:solidFill>
              </a:rPr>
              <a:t>Ejemplos:</a:t>
            </a:r>
          </a:p>
        </p:txBody>
      </p:sp>
      <p:sp>
        <p:nvSpPr>
          <p:cNvPr id="3146" name="Text Box 74"/>
          <p:cNvSpPr txBox="1">
            <a:spLocks noChangeArrowheads="1"/>
          </p:cNvSpPr>
          <p:nvPr/>
        </p:nvSpPr>
        <p:spPr bwMode="auto">
          <a:xfrm>
            <a:off x="3369139" y="5238342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/>
              <a:t>7</a:t>
            </a:r>
            <a:r>
              <a:rPr lang="es-MX" altLang="es-CL" sz="2000" u="none" baseline="30000"/>
              <a:t>3 </a:t>
            </a:r>
            <a:r>
              <a:rPr lang="es-MX" altLang="es-CL" sz="2000" u="none"/>
              <a:t>= </a:t>
            </a:r>
            <a:r>
              <a:rPr lang="es-MX" altLang="es-CL" sz="2000" u="none" baseline="30000"/>
              <a:t> </a:t>
            </a:r>
            <a:endParaRPr lang="es-ES" altLang="es-CL" sz="2000" u="none" baseline="30000"/>
          </a:p>
        </p:txBody>
      </p:sp>
      <p:sp>
        <p:nvSpPr>
          <p:cNvPr id="3147" name="Text Box 75"/>
          <p:cNvSpPr txBox="1">
            <a:spLocks noChangeArrowheads="1"/>
          </p:cNvSpPr>
          <p:nvPr/>
        </p:nvSpPr>
        <p:spPr bwMode="auto">
          <a:xfrm>
            <a:off x="4016839" y="5238342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/>
              <a:t>7</a:t>
            </a:r>
            <a:r>
              <a:rPr lang="es-CL" altLang="es-CL" sz="2000" u="none"/>
              <a:t> </a:t>
            </a:r>
            <a:r>
              <a:rPr lang="es-ES" altLang="es-CL" sz="2000" u="none"/>
              <a:t>∙</a:t>
            </a:r>
            <a:r>
              <a:rPr lang="es-MX" altLang="es-CL" sz="2000" u="none"/>
              <a:t> </a:t>
            </a:r>
            <a:r>
              <a:rPr lang="es-MX" altLang="es-CL" sz="2000" u="none" baseline="30000"/>
              <a:t> </a:t>
            </a:r>
            <a:endParaRPr lang="es-ES" altLang="es-CL" sz="2000" u="none" baseline="30000"/>
          </a:p>
        </p:txBody>
      </p:sp>
      <p:sp>
        <p:nvSpPr>
          <p:cNvPr id="3148" name="Text Box 76"/>
          <p:cNvSpPr txBox="1">
            <a:spLocks noChangeArrowheads="1"/>
          </p:cNvSpPr>
          <p:nvPr/>
        </p:nvSpPr>
        <p:spPr bwMode="auto">
          <a:xfrm>
            <a:off x="4377201" y="5238342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/>
              <a:t>7</a:t>
            </a:r>
            <a:r>
              <a:rPr lang="es-CL" altLang="es-CL" sz="2000" u="none"/>
              <a:t> </a:t>
            </a:r>
            <a:r>
              <a:rPr lang="es-ES" altLang="es-CL" sz="2000" u="none"/>
              <a:t>∙</a:t>
            </a:r>
            <a:r>
              <a:rPr lang="es-MX" altLang="es-CL" sz="2000" u="none"/>
              <a:t> </a:t>
            </a:r>
            <a:r>
              <a:rPr lang="es-MX" altLang="es-CL" sz="2000" u="none" baseline="30000"/>
              <a:t> </a:t>
            </a:r>
            <a:endParaRPr lang="es-ES" altLang="es-CL" sz="2000" u="none" baseline="30000"/>
          </a:p>
        </p:txBody>
      </p:sp>
      <p:sp>
        <p:nvSpPr>
          <p:cNvPr id="3149" name="Text Box 77"/>
          <p:cNvSpPr txBox="1">
            <a:spLocks noChangeArrowheads="1"/>
          </p:cNvSpPr>
          <p:nvPr/>
        </p:nvSpPr>
        <p:spPr bwMode="auto">
          <a:xfrm>
            <a:off x="4737564" y="5238342"/>
            <a:ext cx="649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/>
              <a:t>7 =</a:t>
            </a:r>
            <a:endParaRPr lang="es-ES" altLang="es-CL" sz="2000" u="none" baseline="30000"/>
          </a:p>
        </p:txBody>
      </p:sp>
      <p:sp>
        <p:nvSpPr>
          <p:cNvPr id="3150" name="Text Box 78"/>
          <p:cNvSpPr txBox="1">
            <a:spLocks noChangeArrowheads="1"/>
          </p:cNvSpPr>
          <p:nvPr/>
        </p:nvSpPr>
        <p:spPr bwMode="auto">
          <a:xfrm>
            <a:off x="3010363" y="5781267"/>
            <a:ext cx="1439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 dirty="0"/>
              <a:t>(– 6)</a:t>
            </a:r>
            <a:r>
              <a:rPr lang="es-MX" altLang="es-CL" sz="2000" u="none" baseline="30000" dirty="0"/>
              <a:t>2 </a:t>
            </a:r>
            <a:r>
              <a:rPr lang="es-MX" altLang="es-CL" sz="2000" u="none" dirty="0"/>
              <a:t>= </a:t>
            </a:r>
            <a:r>
              <a:rPr lang="es-MX" altLang="es-CL" sz="2000" u="none" baseline="30000" dirty="0"/>
              <a:t> </a:t>
            </a:r>
            <a:endParaRPr lang="es-ES" altLang="es-CL" sz="2000" u="none" baseline="30000" dirty="0"/>
          </a:p>
        </p:txBody>
      </p:sp>
      <p:sp>
        <p:nvSpPr>
          <p:cNvPr id="3151" name="Text Box 79"/>
          <p:cNvSpPr txBox="1">
            <a:spLocks noChangeArrowheads="1"/>
          </p:cNvSpPr>
          <p:nvPr/>
        </p:nvSpPr>
        <p:spPr bwMode="auto">
          <a:xfrm>
            <a:off x="3873963" y="5781267"/>
            <a:ext cx="10080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/>
              <a:t>(– 6)</a:t>
            </a:r>
            <a:r>
              <a:rPr lang="es-CL" altLang="es-CL" sz="2000" u="none"/>
              <a:t> </a:t>
            </a:r>
            <a:r>
              <a:rPr lang="es-ES" altLang="es-CL" sz="2000" u="none"/>
              <a:t>∙</a:t>
            </a:r>
            <a:r>
              <a:rPr lang="es-MX" altLang="es-CL" sz="2000" u="none"/>
              <a:t> </a:t>
            </a:r>
            <a:r>
              <a:rPr lang="es-MX" altLang="es-CL" sz="2000" u="none" baseline="30000"/>
              <a:t> </a:t>
            </a:r>
            <a:endParaRPr lang="es-ES" altLang="es-CL" sz="2000" u="none" baseline="30000"/>
          </a:p>
        </p:txBody>
      </p:sp>
      <p:sp>
        <p:nvSpPr>
          <p:cNvPr id="3152" name="Text Box 80"/>
          <p:cNvSpPr txBox="1">
            <a:spLocks noChangeArrowheads="1"/>
          </p:cNvSpPr>
          <p:nvPr/>
        </p:nvSpPr>
        <p:spPr bwMode="auto">
          <a:xfrm>
            <a:off x="4664538" y="5781267"/>
            <a:ext cx="18018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/>
              <a:t>(– 6) = 36</a:t>
            </a:r>
            <a:endParaRPr lang="es-ES" altLang="es-CL" sz="2000" u="none"/>
          </a:p>
        </p:txBody>
      </p:sp>
      <p:sp>
        <p:nvSpPr>
          <p:cNvPr id="3153" name="Rectangle 81"/>
          <p:cNvSpPr>
            <a:spLocks noChangeArrowheads="1"/>
          </p:cNvSpPr>
          <p:nvPr/>
        </p:nvSpPr>
        <p:spPr bwMode="auto">
          <a:xfrm>
            <a:off x="5242388" y="5227230"/>
            <a:ext cx="608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/>
              <a:t>343</a:t>
            </a:r>
            <a:endParaRPr lang="es-ES" altLang="es-CL" sz="2000" u="none"/>
          </a:p>
        </p:txBody>
      </p:sp>
      <p:sp>
        <p:nvSpPr>
          <p:cNvPr id="3128" name="Text Box 56"/>
          <p:cNvSpPr txBox="1">
            <a:spLocks noChangeArrowheads="1"/>
          </p:cNvSpPr>
          <p:nvPr/>
        </p:nvSpPr>
        <p:spPr bwMode="auto">
          <a:xfrm>
            <a:off x="4415289" y="3676241"/>
            <a:ext cx="506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MX" altLang="es-CL" sz="2400" u="none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es-MX" altLang="es-CL" sz="2400" u="none" baseline="30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</a:t>
            </a:r>
            <a:endParaRPr lang="es-ES" altLang="es-CL" sz="2400" u="none" baseline="30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4849614" y="3671479"/>
            <a:ext cx="3241053" cy="466725"/>
            <a:chOff x="2310" y="2429"/>
            <a:chExt cx="1762" cy="294"/>
          </a:xfrm>
        </p:grpSpPr>
        <p:sp>
          <p:nvSpPr>
            <p:cNvPr id="11293" name="Text Box 58"/>
            <p:cNvSpPr txBox="1">
              <a:spLocks noChangeArrowheads="1"/>
            </p:cNvSpPr>
            <p:nvPr/>
          </p:nvSpPr>
          <p:spPr bwMode="auto">
            <a:xfrm>
              <a:off x="2310" y="2432"/>
              <a:ext cx="47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s-MX" altLang="es-CL" sz="24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= a</a:t>
              </a:r>
              <a:r>
                <a:rPr lang="es-CL" alt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s-ES" alt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∙</a:t>
              </a:r>
              <a:r>
                <a:rPr lang="es-MX" altLang="es-CL" sz="24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s-MX" altLang="es-CL" sz="24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lang="es-ES" altLang="es-CL" sz="2400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1294" name="Text Box 59"/>
            <p:cNvSpPr txBox="1">
              <a:spLocks noChangeArrowheads="1"/>
            </p:cNvSpPr>
            <p:nvPr/>
          </p:nvSpPr>
          <p:spPr bwMode="auto">
            <a:xfrm>
              <a:off x="2653" y="2432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s-MX" altLang="es-CL" sz="24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a</a:t>
              </a:r>
              <a:r>
                <a:rPr lang="es-CL" alt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s-ES" alt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∙</a:t>
              </a:r>
              <a:r>
                <a:rPr lang="es-MX" altLang="es-CL" sz="24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s-MX" altLang="es-CL" sz="24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lang="es-ES" altLang="es-CL" sz="2400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1295" name="Text Box 60"/>
            <p:cNvSpPr txBox="1">
              <a:spLocks noChangeArrowheads="1"/>
            </p:cNvSpPr>
            <p:nvPr/>
          </p:nvSpPr>
          <p:spPr bwMode="auto">
            <a:xfrm>
              <a:off x="2880" y="2432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s-MX" altLang="es-CL" sz="2400" u="none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a</a:t>
              </a:r>
              <a:r>
                <a:rPr lang="es-CL" altLang="es-CL" u="none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s-ES" altLang="es-CL" u="none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∙</a:t>
              </a:r>
              <a:r>
                <a:rPr lang="es-MX" altLang="es-CL" sz="2400" u="none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s-MX" altLang="es-CL" sz="2400" u="none" baseline="300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lang="es-ES" altLang="es-CL" sz="2400" u="none" baseline="300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1296" name="Text Box 61"/>
            <p:cNvSpPr txBox="1">
              <a:spLocks noChangeArrowheads="1"/>
            </p:cNvSpPr>
            <p:nvPr/>
          </p:nvSpPr>
          <p:spPr bwMode="auto">
            <a:xfrm>
              <a:off x="3334" y="2432"/>
              <a:ext cx="63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s-MX" altLang="es-CL" sz="2400" u="none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a</a:t>
              </a:r>
              <a:r>
                <a:rPr lang="es-CL" altLang="es-CL" u="none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s-ES" altLang="es-CL" u="none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∙  </a:t>
              </a:r>
              <a:r>
                <a:rPr lang="es-MX" altLang="es-CL" sz="2400" u="none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…</a:t>
              </a:r>
              <a:r>
                <a:rPr lang="es-MX" altLang="es-CL" sz="2400" u="none" baseline="300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lang="es-ES" altLang="es-CL" sz="2400" u="none" baseline="300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1297" name="Text Box 62"/>
            <p:cNvSpPr txBox="1">
              <a:spLocks noChangeArrowheads="1"/>
            </p:cNvSpPr>
            <p:nvPr/>
          </p:nvSpPr>
          <p:spPr bwMode="auto">
            <a:xfrm>
              <a:off x="3106" y="2432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s-MX" altLang="es-CL" sz="24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a</a:t>
              </a:r>
              <a:r>
                <a:rPr lang="es-CL" alt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s-ES" alt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∙</a:t>
              </a:r>
              <a:r>
                <a:rPr lang="es-MX" altLang="es-CL" sz="24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s-MX" altLang="es-CL" sz="24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lang="es-ES" altLang="es-CL" sz="2400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1298" name="Text Box 63"/>
            <p:cNvSpPr txBox="1">
              <a:spLocks noChangeArrowheads="1"/>
            </p:cNvSpPr>
            <p:nvPr/>
          </p:nvSpPr>
          <p:spPr bwMode="auto">
            <a:xfrm>
              <a:off x="3754" y="2429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s-ES" altLang="es-CL" u="none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∙</a:t>
              </a:r>
              <a:r>
                <a:rPr lang="es-MX" altLang="es-CL" sz="2400" u="none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a</a:t>
              </a:r>
              <a:endParaRPr lang="es-ES" altLang="es-CL" sz="2400" u="none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145" name="Text Box 73"/>
          <p:cNvSpPr txBox="1">
            <a:spLocks noChangeArrowheads="1"/>
          </p:cNvSpPr>
          <p:nvPr/>
        </p:nvSpPr>
        <p:spPr bwMode="auto">
          <a:xfrm>
            <a:off x="6075095" y="4252504"/>
            <a:ext cx="1150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MX" altLang="es-CL" b="1" i="1" u="none" dirty="0">
                <a:solidFill>
                  <a:schemeClr val="accent1">
                    <a:lumMod val="50000"/>
                  </a:schemeClr>
                </a:solidFill>
              </a:rPr>
              <a:t>n </a:t>
            </a:r>
            <a:r>
              <a:rPr lang="es-MX" altLang="es-CL" i="1" u="none" dirty="0">
                <a:solidFill>
                  <a:schemeClr val="accent1">
                    <a:lumMod val="50000"/>
                  </a:schemeClr>
                </a:solidFill>
              </a:rPr>
              <a:t>veces</a:t>
            </a:r>
            <a:endParaRPr lang="es-ES" altLang="es-CL" i="1" u="none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37" name="36 Conector recto de flecha"/>
          <p:cNvCxnSpPr>
            <a:cxnSpLocks noChangeShapeType="1"/>
          </p:cNvCxnSpPr>
          <p:nvPr/>
        </p:nvCxnSpPr>
        <p:spPr bwMode="auto">
          <a:xfrm flipH="1">
            <a:off x="3912052" y="3971516"/>
            <a:ext cx="504825" cy="0"/>
          </a:xfrm>
          <a:prstGeom prst="straightConnector1">
            <a:avLst/>
          </a:prstGeom>
          <a:ln w="19050">
            <a:solidFill>
              <a:srgbClr val="FF9900"/>
            </a:solidFill>
            <a:headEnd/>
            <a:tailEnd type="arrow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8" name="37 CuadroTexto"/>
          <p:cNvSpPr txBox="1">
            <a:spLocks noChangeArrowheads="1"/>
          </p:cNvSpPr>
          <p:nvPr/>
        </p:nvSpPr>
        <p:spPr bwMode="auto">
          <a:xfrm>
            <a:off x="3119889" y="3755616"/>
            <a:ext cx="7921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altLang="es-CL" sz="1600" b="1" u="non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base</a:t>
            </a:r>
            <a:endParaRPr lang="es-ES" altLang="es-CL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40" name="39 Conector angular"/>
          <p:cNvCxnSpPr>
            <a:cxnSpLocks noChangeShapeType="1"/>
          </p:cNvCxnSpPr>
          <p:nvPr/>
        </p:nvCxnSpPr>
        <p:spPr bwMode="auto">
          <a:xfrm flipV="1">
            <a:off x="4777238" y="3539716"/>
            <a:ext cx="719138" cy="215900"/>
          </a:xfrm>
          <a:prstGeom prst="bentConnector3">
            <a:avLst>
              <a:gd name="adj1" fmla="val -3069"/>
            </a:avLst>
          </a:prstGeom>
          <a:ln w="19050">
            <a:solidFill>
              <a:srgbClr val="FF9900"/>
            </a:solidFill>
            <a:headEnd/>
            <a:tailEnd type="arrow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4" name="43 CuadroTexto"/>
          <p:cNvSpPr txBox="1">
            <a:spLocks noChangeArrowheads="1"/>
          </p:cNvSpPr>
          <p:nvPr/>
        </p:nvSpPr>
        <p:spPr bwMode="auto">
          <a:xfrm>
            <a:off x="5424939" y="3284130"/>
            <a:ext cx="1871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altLang="es-CL" sz="1600" u="non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s-MX" altLang="es-CL" sz="1600" b="1" u="non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exponente</a:t>
            </a:r>
            <a:r>
              <a:rPr lang="es-MX" altLang="es-CL" sz="1600" u="non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endParaRPr lang="es-ES" altLang="es-CL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1 Abrir llave"/>
          <p:cNvSpPr/>
          <p:nvPr/>
        </p:nvSpPr>
        <p:spPr bwMode="auto">
          <a:xfrm rot="16200000">
            <a:off x="6524441" y="2686279"/>
            <a:ext cx="179388" cy="2953062"/>
          </a:xfrm>
          <a:prstGeom prst="leftBrace">
            <a:avLst/>
          </a:prstGeom>
          <a:ln w="19050">
            <a:solidFill>
              <a:srgbClr val="FF99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s-CL"/>
          </a:p>
        </p:txBody>
      </p:sp>
      <p:grpSp>
        <p:nvGrpSpPr>
          <p:cNvPr id="31" name="Group 8"/>
          <p:cNvGrpSpPr>
            <a:grpSpLocks/>
          </p:cNvGrpSpPr>
          <p:nvPr/>
        </p:nvGrpSpPr>
        <p:grpSpPr bwMode="auto">
          <a:xfrm>
            <a:off x="818012" y="1870113"/>
            <a:ext cx="8208963" cy="404813"/>
            <a:chOff x="-204" y="436"/>
            <a:chExt cx="5171" cy="255"/>
          </a:xfrm>
        </p:grpSpPr>
        <p:sp>
          <p:nvSpPr>
            <p:cNvPr id="32" name="40 CuadroTexto"/>
            <p:cNvSpPr txBox="1">
              <a:spLocks noChangeArrowheads="1"/>
            </p:cNvSpPr>
            <p:nvPr/>
          </p:nvSpPr>
          <p:spPr bwMode="auto">
            <a:xfrm>
              <a:off x="-204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 Definición</a:t>
              </a:r>
            </a:p>
          </p:txBody>
        </p:sp>
        <p:sp>
          <p:nvSpPr>
            <p:cNvPr id="33" name="Line 10"/>
            <p:cNvSpPr>
              <a:spLocks noChangeShapeType="1"/>
            </p:cNvSpPr>
            <p:nvPr/>
          </p:nvSpPr>
          <p:spPr bwMode="auto">
            <a:xfrm>
              <a:off x="0" y="691"/>
              <a:ext cx="2744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Potencias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7564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5" grpId="0"/>
      <p:bldP spid="3146" grpId="0"/>
      <p:bldP spid="3147" grpId="0"/>
      <p:bldP spid="3148" grpId="0"/>
      <p:bldP spid="3149" grpId="0"/>
      <p:bldP spid="3150" grpId="0"/>
      <p:bldP spid="3151" grpId="0"/>
      <p:bldP spid="3152" grpId="0"/>
      <p:bldP spid="31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73" name="Rectangle 26"/>
          <p:cNvSpPr>
            <a:spLocks noChangeArrowheads="1"/>
          </p:cNvSpPr>
          <p:nvPr/>
        </p:nvSpPr>
        <p:spPr bwMode="auto">
          <a:xfrm>
            <a:off x="3628504" y="2538579"/>
            <a:ext cx="3973513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MX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</a:t>
            </a:r>
            <a:r>
              <a:rPr lang="es-MX" altLang="es-CL" sz="2000" u="none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r>
              <a:rPr lang="es-MX" altLang="es-CL" sz="2000" u="none" baseline="30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</a:t>
            </a:r>
            <a:r>
              <a:rPr lang="es-MX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MX" altLang="es-CL" sz="2000" b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</a:t>
            </a:r>
            <a:r>
              <a:rPr lang="es-MX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siempre es igual a (– x)</a:t>
            </a:r>
            <a:r>
              <a:rPr lang="es-MX" altLang="es-CL" sz="2000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</a:t>
            </a:r>
            <a:r>
              <a:rPr lang="es-MX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sp>
        <p:nvSpPr>
          <p:cNvPr id="8203" name="8 Rectángulo"/>
          <p:cNvSpPr>
            <a:spLocks noChangeArrowheads="1"/>
          </p:cNvSpPr>
          <p:nvPr/>
        </p:nvSpPr>
        <p:spPr bwMode="auto">
          <a:xfrm>
            <a:off x="1599697" y="3330666"/>
            <a:ext cx="16466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altLang="es-CL" b="1" u="none" dirty="0">
                <a:solidFill>
                  <a:srgbClr val="669900"/>
                </a:solidFill>
              </a:rPr>
              <a:t>Por ejemplo: </a:t>
            </a:r>
          </a:p>
        </p:txBody>
      </p:sp>
      <p:sp>
        <p:nvSpPr>
          <p:cNvPr id="8204" name="9 Rectángulo"/>
          <p:cNvSpPr>
            <a:spLocks noChangeArrowheads="1"/>
          </p:cNvSpPr>
          <p:nvPr/>
        </p:nvSpPr>
        <p:spPr bwMode="auto">
          <a:xfrm>
            <a:off x="2600102" y="4170411"/>
            <a:ext cx="9001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altLang="es-CL" sz="2000" u="none" dirty="0">
                <a:solidFill>
                  <a:srgbClr val="262626"/>
                </a:solidFill>
              </a:rPr>
              <a:t>– 3</a:t>
            </a:r>
            <a:r>
              <a:rPr lang="es-MX" altLang="es-CL" sz="2000" u="none" baseline="30000" dirty="0">
                <a:solidFill>
                  <a:srgbClr val="262626"/>
                </a:solidFill>
              </a:rPr>
              <a:t>2</a:t>
            </a:r>
            <a:r>
              <a:rPr lang="es-MX" altLang="es-CL" sz="2000" u="none" dirty="0">
                <a:solidFill>
                  <a:srgbClr val="262626"/>
                </a:solidFill>
              </a:rPr>
              <a:t> = </a:t>
            </a:r>
            <a:endParaRPr lang="es-CL" altLang="es-CL" dirty="0"/>
          </a:p>
        </p:txBody>
      </p:sp>
      <p:sp>
        <p:nvSpPr>
          <p:cNvPr id="8205" name="29 Rectángulo"/>
          <p:cNvSpPr>
            <a:spLocks noChangeArrowheads="1"/>
          </p:cNvSpPr>
          <p:nvPr/>
        </p:nvSpPr>
        <p:spPr bwMode="auto">
          <a:xfrm>
            <a:off x="3295427" y="4170411"/>
            <a:ext cx="360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altLang="es-CL" sz="2000" u="none">
                <a:solidFill>
                  <a:srgbClr val="262626"/>
                </a:solidFill>
              </a:rPr>
              <a:t>–  </a:t>
            </a:r>
            <a:r>
              <a:rPr lang="es-ES" altLang="es-CL" sz="2000" u="none">
                <a:solidFill>
                  <a:srgbClr val="262626"/>
                </a:solidFill>
              </a:rPr>
              <a:t>  </a:t>
            </a:r>
            <a:endParaRPr lang="es-CL" altLang="es-CL"/>
          </a:p>
        </p:txBody>
      </p:sp>
      <p:sp>
        <p:nvSpPr>
          <p:cNvPr id="8207" name="11 Rectángulo"/>
          <p:cNvSpPr>
            <a:spLocks noChangeArrowheads="1"/>
          </p:cNvSpPr>
          <p:nvPr/>
        </p:nvSpPr>
        <p:spPr bwMode="auto">
          <a:xfrm>
            <a:off x="4525739" y="3343323"/>
            <a:ext cx="1938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altLang="es-CL" sz="2000" u="none" dirty="0">
                <a:solidFill>
                  <a:srgbClr val="262626"/>
                </a:solidFill>
              </a:rPr>
              <a:t>– 3</a:t>
            </a:r>
            <a:r>
              <a:rPr lang="es-MX" altLang="es-CL" sz="2000" u="none" baseline="30000" dirty="0">
                <a:solidFill>
                  <a:srgbClr val="262626"/>
                </a:solidFill>
              </a:rPr>
              <a:t>2</a:t>
            </a:r>
            <a:r>
              <a:rPr lang="es-MX" altLang="es-CL" sz="2000" u="none" dirty="0">
                <a:solidFill>
                  <a:srgbClr val="262626"/>
                </a:solidFill>
              </a:rPr>
              <a:t> </a:t>
            </a:r>
            <a:r>
              <a:rPr lang="es-MX" altLang="es-CL" sz="2000" u="none" dirty="0">
                <a:solidFill>
                  <a:srgbClr val="262626"/>
                </a:solidFill>
                <a:cs typeface="Arial" charset="0"/>
              </a:rPr>
              <a:t>≠</a:t>
            </a:r>
            <a:r>
              <a:rPr lang="es-MX" altLang="es-CL" sz="2000" u="none" dirty="0">
                <a:solidFill>
                  <a:srgbClr val="262626"/>
                </a:solidFill>
              </a:rPr>
              <a:t> (– 3)</a:t>
            </a:r>
            <a:r>
              <a:rPr lang="es-MX" altLang="es-CL" sz="2000" u="none" baseline="30000" dirty="0">
                <a:solidFill>
                  <a:srgbClr val="262626"/>
                </a:solidFill>
              </a:rPr>
              <a:t>2 </a:t>
            </a:r>
            <a:r>
              <a:rPr lang="es-ES" altLang="es-CL" sz="2000" u="none" dirty="0">
                <a:solidFill>
                  <a:srgbClr val="262626"/>
                </a:solidFill>
              </a:rPr>
              <a:t>     </a:t>
            </a:r>
          </a:p>
        </p:txBody>
      </p:sp>
      <p:cxnSp>
        <p:nvCxnSpPr>
          <p:cNvPr id="59392" name="59391 Conector angular"/>
          <p:cNvCxnSpPr/>
          <p:nvPr/>
        </p:nvCxnSpPr>
        <p:spPr bwMode="auto">
          <a:xfrm rot="10800000" flipV="1">
            <a:off x="3511328" y="3543348"/>
            <a:ext cx="1081087" cy="419100"/>
          </a:xfrm>
          <a:prstGeom prst="bentConnector2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209" name="59394 Rectángulo"/>
          <p:cNvSpPr>
            <a:spLocks noChangeArrowheads="1"/>
          </p:cNvSpPr>
          <p:nvPr/>
        </p:nvSpPr>
        <p:spPr bwMode="auto">
          <a:xfrm>
            <a:off x="3473228" y="4170411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altLang="es-CL" sz="2000" u="none">
                <a:solidFill>
                  <a:srgbClr val="262626"/>
                </a:solidFill>
              </a:rPr>
              <a:t>3</a:t>
            </a:r>
            <a:endParaRPr lang="es-CL" altLang="es-CL"/>
          </a:p>
        </p:txBody>
      </p:sp>
      <p:sp>
        <p:nvSpPr>
          <p:cNvPr id="8210" name="59395 Rectángulo"/>
          <p:cNvSpPr>
            <a:spLocks noChangeArrowheads="1"/>
          </p:cNvSpPr>
          <p:nvPr/>
        </p:nvSpPr>
        <p:spPr bwMode="auto">
          <a:xfrm>
            <a:off x="3680222" y="4167409"/>
            <a:ext cx="4683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sz="2000" u="none" dirty="0">
                <a:solidFill>
                  <a:srgbClr val="262626"/>
                </a:solidFill>
              </a:rPr>
              <a:t>∙ 3</a:t>
            </a:r>
            <a:endParaRPr lang="es-CL" altLang="es-CL" dirty="0"/>
          </a:p>
        </p:txBody>
      </p:sp>
      <p:sp>
        <p:nvSpPr>
          <p:cNvPr id="8211" name="59396 Rectángulo"/>
          <p:cNvSpPr>
            <a:spLocks noChangeArrowheads="1"/>
          </p:cNvSpPr>
          <p:nvPr/>
        </p:nvSpPr>
        <p:spPr bwMode="auto">
          <a:xfrm>
            <a:off x="3943128" y="4178348"/>
            <a:ext cx="9012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sz="2000" u="none" dirty="0">
                <a:solidFill>
                  <a:srgbClr val="262626"/>
                </a:solidFill>
              </a:rPr>
              <a:t> = – 9 </a:t>
            </a:r>
            <a:endParaRPr lang="es-CL" altLang="es-CL" dirty="0"/>
          </a:p>
        </p:txBody>
      </p:sp>
      <p:grpSp>
        <p:nvGrpSpPr>
          <p:cNvPr id="4" name="3 Grupo"/>
          <p:cNvGrpSpPr/>
          <p:nvPr/>
        </p:nvGrpSpPr>
        <p:grpSpPr>
          <a:xfrm>
            <a:off x="5821140" y="4142283"/>
            <a:ext cx="2709863" cy="431800"/>
            <a:chOff x="4937125" y="3281363"/>
            <a:chExt cx="2709863" cy="431800"/>
          </a:xfrm>
        </p:grpSpPr>
        <p:sp>
          <p:nvSpPr>
            <p:cNvPr id="8206" name="10 Rectángulo"/>
            <p:cNvSpPr>
              <a:spLocks noChangeArrowheads="1"/>
            </p:cNvSpPr>
            <p:nvPr/>
          </p:nvSpPr>
          <p:spPr bwMode="auto">
            <a:xfrm>
              <a:off x="4937125" y="3313113"/>
              <a:ext cx="270986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altLang="es-CL" sz="2000" u="none" dirty="0">
                  <a:solidFill>
                    <a:srgbClr val="262626"/>
                  </a:solidFill>
                </a:rPr>
                <a:t>(– 3)</a:t>
              </a:r>
              <a:r>
                <a:rPr lang="es-ES" altLang="es-CL" sz="2000" u="none" baseline="30000" dirty="0">
                  <a:solidFill>
                    <a:srgbClr val="262626"/>
                  </a:solidFill>
                </a:rPr>
                <a:t>2 </a:t>
              </a:r>
              <a:r>
                <a:rPr lang="es-ES" altLang="es-CL" sz="2000" u="none" dirty="0">
                  <a:solidFill>
                    <a:srgbClr val="262626"/>
                  </a:solidFill>
                </a:rPr>
                <a:t>=  </a:t>
              </a:r>
            </a:p>
          </p:txBody>
        </p:sp>
        <p:sp>
          <p:nvSpPr>
            <p:cNvPr id="8212" name="59397 Rectángulo"/>
            <p:cNvSpPr>
              <a:spLocks noChangeArrowheads="1"/>
            </p:cNvSpPr>
            <p:nvPr/>
          </p:nvSpPr>
          <p:spPr bwMode="auto">
            <a:xfrm>
              <a:off x="5807075" y="3281363"/>
              <a:ext cx="7112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altLang="es-CL" sz="2000" u="none" dirty="0">
                  <a:solidFill>
                    <a:srgbClr val="262626"/>
                  </a:solidFill>
                </a:rPr>
                <a:t>(– 3)</a:t>
              </a:r>
              <a:endParaRPr lang="es-CL" altLang="es-CL" dirty="0"/>
            </a:p>
          </p:txBody>
        </p:sp>
        <p:sp>
          <p:nvSpPr>
            <p:cNvPr id="8213" name="59398 Rectángulo"/>
            <p:cNvSpPr>
              <a:spLocks noChangeArrowheads="1"/>
            </p:cNvSpPr>
            <p:nvPr/>
          </p:nvSpPr>
          <p:spPr bwMode="auto">
            <a:xfrm>
              <a:off x="6370638" y="3281363"/>
              <a:ext cx="865187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s-CL" sz="2000" u="none" dirty="0">
                  <a:solidFill>
                    <a:srgbClr val="262626"/>
                  </a:solidFill>
                </a:rPr>
                <a:t>·</a:t>
              </a:r>
              <a:r>
                <a:rPr lang="es-ES" altLang="es-CL" sz="2000" u="none" dirty="0">
                  <a:solidFill>
                    <a:srgbClr val="262626"/>
                  </a:solidFill>
                </a:rPr>
                <a:t>(– 3) </a:t>
              </a:r>
              <a:endParaRPr lang="es-CL" altLang="es-CL" dirty="0"/>
            </a:p>
          </p:txBody>
        </p:sp>
        <p:sp>
          <p:nvSpPr>
            <p:cNvPr id="8214" name="59399 Rectángulo"/>
            <p:cNvSpPr>
              <a:spLocks noChangeArrowheads="1"/>
            </p:cNvSpPr>
            <p:nvPr/>
          </p:nvSpPr>
          <p:spPr bwMode="auto">
            <a:xfrm>
              <a:off x="7034213" y="3298825"/>
              <a:ext cx="547687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altLang="es-CL" sz="2000" u="none" dirty="0">
                  <a:solidFill>
                    <a:srgbClr val="262626"/>
                  </a:solidFill>
                </a:rPr>
                <a:t>= 9</a:t>
              </a:r>
            </a:p>
          </p:txBody>
        </p:sp>
      </p:grpSp>
      <p:cxnSp>
        <p:nvCxnSpPr>
          <p:cNvPr id="136" name="135 Conector angular"/>
          <p:cNvCxnSpPr/>
          <p:nvPr/>
        </p:nvCxnSpPr>
        <p:spPr bwMode="auto">
          <a:xfrm rot="10800000" flipH="1" flipV="1">
            <a:off x="6176739" y="3565573"/>
            <a:ext cx="1079500" cy="419100"/>
          </a:xfrm>
          <a:prstGeom prst="bentConnector2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35" name="Group 8"/>
          <p:cNvGrpSpPr>
            <a:grpSpLocks/>
          </p:cNvGrpSpPr>
          <p:nvPr/>
        </p:nvGrpSpPr>
        <p:grpSpPr bwMode="auto">
          <a:xfrm>
            <a:off x="872603" y="1845734"/>
            <a:ext cx="8208963" cy="404813"/>
            <a:chOff x="-204" y="436"/>
            <a:chExt cx="5171" cy="255"/>
          </a:xfrm>
        </p:grpSpPr>
        <p:sp>
          <p:nvSpPr>
            <p:cNvPr id="36" name="40 CuadroTexto"/>
            <p:cNvSpPr txBox="1">
              <a:spLocks noChangeArrowheads="1"/>
            </p:cNvSpPr>
            <p:nvPr/>
          </p:nvSpPr>
          <p:spPr bwMode="auto">
            <a:xfrm>
              <a:off x="-204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 Definición</a:t>
              </a:r>
            </a:p>
          </p:txBody>
        </p:sp>
        <p:sp>
          <p:nvSpPr>
            <p:cNvPr id="37" name="Line 10"/>
            <p:cNvSpPr>
              <a:spLocks noChangeShapeType="1"/>
            </p:cNvSpPr>
            <p:nvPr/>
          </p:nvSpPr>
          <p:spPr bwMode="auto">
            <a:xfrm>
              <a:off x="0" y="691"/>
              <a:ext cx="2744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11" name="Título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Potencias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1082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23" name="3 Grupo"/>
          <p:cNvGrpSpPr>
            <a:grpSpLocks/>
          </p:cNvGrpSpPr>
          <p:nvPr/>
        </p:nvGrpSpPr>
        <p:grpSpPr bwMode="auto">
          <a:xfrm>
            <a:off x="3892829" y="2358199"/>
            <a:ext cx="3600641" cy="857112"/>
            <a:chOff x="2898435" y="3414847"/>
            <a:chExt cx="3600641" cy="856980"/>
          </a:xfrm>
        </p:grpSpPr>
        <p:sp>
          <p:nvSpPr>
            <p:cNvPr id="12363" name="Rectangle 26"/>
            <p:cNvSpPr>
              <a:spLocks noChangeArrowheads="1"/>
            </p:cNvSpPr>
            <p:nvPr/>
          </p:nvSpPr>
          <p:spPr bwMode="auto">
            <a:xfrm>
              <a:off x="3302911" y="3645000"/>
              <a:ext cx="2765425" cy="396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s-MX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s-MX" altLang="es-CL" sz="2000" b="1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NO</a:t>
              </a:r>
              <a:r>
                <a:rPr lang="es-MX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siempre es igual a</a:t>
              </a:r>
            </a:p>
          </p:txBody>
        </p:sp>
        <p:graphicFrame>
          <p:nvGraphicFramePr>
            <p:cNvPr id="9232" name="59400 Objeto"/>
            <p:cNvGraphicFramePr>
              <a:graphicFrameLocks noChangeAspect="1"/>
            </p:cNvGraphicFramePr>
            <p:nvPr/>
          </p:nvGraphicFramePr>
          <p:xfrm>
            <a:off x="2898435" y="3414847"/>
            <a:ext cx="495180" cy="8569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1" name="Ecuación" r:id="rId4" imgW="330120" imgH="571320" progId="Equation.3">
                    <p:embed/>
                  </p:oleObj>
                </mc:Choice>
                <mc:Fallback>
                  <p:oleObj name="Ecuación" r:id="rId4" imgW="330120" imgH="5713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98435" y="3414847"/>
                          <a:ext cx="495180" cy="8569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33" name="59402 Objeto"/>
            <p:cNvGraphicFramePr>
              <a:graphicFrameLocks noChangeAspect="1"/>
            </p:cNvGraphicFramePr>
            <p:nvPr/>
          </p:nvGraphicFramePr>
          <p:xfrm>
            <a:off x="6156176" y="3509962"/>
            <a:ext cx="342900" cy="666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2" name="Ecuación" r:id="rId6" imgW="228600" imgH="444240" progId="Equation.3">
                    <p:embed/>
                  </p:oleObj>
                </mc:Choice>
                <mc:Fallback>
                  <p:oleObj name="Ecuación" r:id="rId6" imgW="228600" imgH="4442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56176" y="3509962"/>
                          <a:ext cx="342900" cy="666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224" name="5940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860338"/>
              </p:ext>
            </p:extLst>
          </p:nvPr>
        </p:nvGraphicFramePr>
        <p:xfrm>
          <a:off x="2713053" y="4562960"/>
          <a:ext cx="19812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Ecuación" r:id="rId8" imgW="1320480" imgH="469800" progId="Equation.3">
                  <p:embed/>
                </p:oleObj>
              </mc:Choice>
              <mc:Fallback>
                <p:oleObj name="Ecuación" r:id="rId8" imgW="13204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3053" y="4562960"/>
                        <a:ext cx="198120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4 Rectángulo"/>
          <p:cNvSpPr>
            <a:spLocks noChangeArrowheads="1"/>
          </p:cNvSpPr>
          <p:nvPr/>
        </p:nvSpPr>
        <p:spPr bwMode="auto">
          <a:xfrm>
            <a:off x="1446653" y="3654340"/>
            <a:ext cx="15824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altLang="es-CL" b="1" u="none" dirty="0">
                <a:solidFill>
                  <a:srgbClr val="669900"/>
                </a:solidFill>
              </a:rPr>
              <a:t>Por ejemplo:</a:t>
            </a:r>
            <a:endParaRPr lang="es-MX" altLang="es-CL" u="none" dirty="0">
              <a:solidFill>
                <a:srgbClr val="669900"/>
              </a:solidFill>
            </a:endParaRPr>
          </a:p>
        </p:txBody>
      </p:sp>
      <p:graphicFrame>
        <p:nvGraphicFramePr>
          <p:cNvPr id="9226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9841093"/>
              </p:ext>
            </p:extLst>
          </p:nvPr>
        </p:nvGraphicFramePr>
        <p:xfrm>
          <a:off x="4797440" y="3726348"/>
          <a:ext cx="104775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cuación" r:id="rId10" imgW="698400" imgH="469800" progId="Equation.3">
                  <p:embed/>
                </p:oleObj>
              </mc:Choice>
              <mc:Fallback>
                <p:oleObj name="Ecuación" r:id="rId10" imgW="6984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7440" y="3726348"/>
                        <a:ext cx="104775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7" name="1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876616"/>
              </p:ext>
            </p:extLst>
          </p:nvPr>
        </p:nvGraphicFramePr>
        <p:xfrm>
          <a:off x="6243653" y="4597885"/>
          <a:ext cx="15811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Ecuación" r:id="rId12" imgW="1054080" imgH="431640" progId="Equation.3">
                  <p:embed/>
                </p:oleObj>
              </mc:Choice>
              <mc:Fallback>
                <p:oleObj name="Ecuación" r:id="rId12" imgW="1054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3653" y="4597885"/>
                        <a:ext cx="15811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4" name="93 Conector angular"/>
          <p:cNvCxnSpPr/>
          <p:nvPr/>
        </p:nvCxnSpPr>
        <p:spPr bwMode="auto">
          <a:xfrm rot="10800000" flipV="1">
            <a:off x="3684604" y="4048610"/>
            <a:ext cx="1081087" cy="419100"/>
          </a:xfrm>
          <a:prstGeom prst="bentConnector2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5" name="94 Conector angular"/>
          <p:cNvCxnSpPr/>
          <p:nvPr/>
        </p:nvCxnSpPr>
        <p:spPr bwMode="auto">
          <a:xfrm rot="10800000" flipH="1" flipV="1">
            <a:off x="5918215" y="4072423"/>
            <a:ext cx="1079500" cy="419100"/>
          </a:xfrm>
          <a:prstGeom prst="bentConnector2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21" name="Group 8"/>
          <p:cNvGrpSpPr>
            <a:grpSpLocks/>
          </p:cNvGrpSpPr>
          <p:nvPr/>
        </p:nvGrpSpPr>
        <p:grpSpPr bwMode="auto">
          <a:xfrm>
            <a:off x="913546" y="1737360"/>
            <a:ext cx="8208963" cy="404813"/>
            <a:chOff x="-204" y="436"/>
            <a:chExt cx="5171" cy="255"/>
          </a:xfrm>
        </p:grpSpPr>
        <p:sp>
          <p:nvSpPr>
            <p:cNvPr id="22" name="40 CuadroTexto"/>
            <p:cNvSpPr txBox="1">
              <a:spLocks noChangeArrowheads="1"/>
            </p:cNvSpPr>
            <p:nvPr/>
          </p:nvSpPr>
          <p:spPr bwMode="auto">
            <a:xfrm>
              <a:off x="-204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 Definición</a:t>
              </a:r>
            </a:p>
          </p:txBody>
        </p:sp>
        <p:sp>
          <p:nvSpPr>
            <p:cNvPr id="23" name="Line 10"/>
            <p:cNvSpPr>
              <a:spLocks noChangeShapeType="1"/>
            </p:cNvSpPr>
            <p:nvPr/>
          </p:nvSpPr>
          <p:spPr bwMode="auto">
            <a:xfrm>
              <a:off x="0" y="691"/>
              <a:ext cx="2744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Potencias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3822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8"/>
          <p:cNvGrpSpPr>
            <a:grpSpLocks/>
          </p:cNvGrpSpPr>
          <p:nvPr/>
        </p:nvGrpSpPr>
        <p:grpSpPr bwMode="auto">
          <a:xfrm>
            <a:off x="1097280" y="1737360"/>
            <a:ext cx="8243888" cy="404813"/>
            <a:chOff x="0" y="436"/>
            <a:chExt cx="5193" cy="255"/>
          </a:xfrm>
        </p:grpSpPr>
        <p:sp>
          <p:nvSpPr>
            <p:cNvPr id="10258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Signos de una potencia </a:t>
              </a:r>
            </a:p>
          </p:txBody>
        </p:sp>
        <p:sp>
          <p:nvSpPr>
            <p:cNvPr id="10259" name="Line 10"/>
            <p:cNvSpPr>
              <a:spLocks noChangeShapeType="1"/>
            </p:cNvSpPr>
            <p:nvPr/>
          </p:nvSpPr>
          <p:spPr bwMode="auto">
            <a:xfrm>
              <a:off x="0" y="691"/>
              <a:ext cx="2744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1029" name="Rectangle 26"/>
          <p:cNvSpPr>
            <a:spLocks noChangeArrowheads="1"/>
          </p:cNvSpPr>
          <p:nvPr/>
        </p:nvSpPr>
        <p:spPr bwMode="auto">
          <a:xfrm>
            <a:off x="1267142" y="2286188"/>
            <a:ext cx="39084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s-MX" altLang="es-CL" sz="2000" b="1" u="none" dirty="0">
                <a:solidFill>
                  <a:srgbClr val="84BD00"/>
                </a:solidFill>
              </a:rPr>
              <a:t> Potencias con exponente par</a:t>
            </a:r>
          </a:p>
        </p:txBody>
      </p:sp>
      <p:sp>
        <p:nvSpPr>
          <p:cNvPr id="67" name="Rectangle 3"/>
          <p:cNvSpPr>
            <a:spLocks noChangeArrowheads="1"/>
          </p:cNvSpPr>
          <p:nvPr/>
        </p:nvSpPr>
        <p:spPr bwMode="auto">
          <a:xfrm>
            <a:off x="1456849" y="2773534"/>
            <a:ext cx="8315621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just">
              <a:spcBef>
                <a:spcPct val="50000"/>
              </a:spcBef>
              <a:defRPr/>
            </a:pPr>
            <a:r>
              <a:rPr lang="es-MX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Las potencias que tienen exponente par, son siempre positivas, sin importar el signo de la base.</a:t>
            </a:r>
            <a:endParaRPr lang="es-E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spcBef>
                <a:spcPct val="50000"/>
              </a:spcBef>
              <a:defRPr/>
            </a:pPr>
            <a:endParaRPr lang="es-MX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spcBef>
                <a:spcPct val="50000"/>
              </a:spcBef>
              <a:defRPr/>
            </a:pPr>
            <a:endParaRPr lang="es-MX" sz="2000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  <a:p>
            <a:pPr marL="542925" lvl="1" algn="just">
              <a:defRPr/>
            </a:pPr>
            <a:r>
              <a:rPr lang="es-MX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		</a:t>
            </a:r>
            <a:endParaRPr lang="es-ES" sz="2000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</p:txBody>
      </p: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1531663" y="3510324"/>
            <a:ext cx="15843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 sz="2000" b="1" u="none" dirty="0">
                <a:solidFill>
                  <a:srgbClr val="84BD00"/>
                </a:solidFill>
                <a:cs typeface="Arial" charset="0"/>
              </a:rPr>
              <a:t>Ejemplos:</a:t>
            </a:r>
            <a:endParaRPr lang="es-ES" altLang="es-CL" sz="2000" b="1" u="none" dirty="0">
              <a:solidFill>
                <a:srgbClr val="84BD00"/>
              </a:solidFill>
              <a:cs typeface="Arial" charset="0"/>
            </a:endParaRPr>
          </a:p>
        </p:txBody>
      </p:sp>
      <p:sp>
        <p:nvSpPr>
          <p:cNvPr id="69" name="Text Box 6"/>
          <p:cNvSpPr txBox="1">
            <a:spLocks noChangeArrowheads="1"/>
          </p:cNvSpPr>
          <p:nvPr/>
        </p:nvSpPr>
        <p:spPr bwMode="auto">
          <a:xfrm>
            <a:off x="4372392" y="3558168"/>
            <a:ext cx="2916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u="none" dirty="0"/>
              <a:t>(– 11) </a:t>
            </a:r>
            <a:r>
              <a:rPr lang="es-ES" altLang="es-CL" u="none" dirty="0"/>
              <a:t>∙ </a:t>
            </a:r>
            <a:r>
              <a:rPr lang="es-MX" altLang="es-CL" u="none" dirty="0"/>
              <a:t>(– 11) = </a:t>
            </a:r>
            <a:endParaRPr lang="es-ES" altLang="es-CL" u="none" dirty="0"/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5990576" y="3558168"/>
            <a:ext cx="758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dirty="0">
                <a:latin typeface="+mj-lt"/>
                <a:ea typeface="Verdana" pitchFamily="34" charset="0"/>
                <a:cs typeface="Verdana" pitchFamily="34" charset="0"/>
              </a:rPr>
              <a:t>121</a:t>
            </a:r>
            <a:endParaRPr lang="es-ES" baseline="300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3076993" y="3558169"/>
            <a:ext cx="1439863" cy="404813"/>
            <a:chOff x="1247" y="2069"/>
            <a:chExt cx="907" cy="255"/>
          </a:xfrm>
        </p:grpSpPr>
        <p:sp>
          <p:nvSpPr>
            <p:cNvPr id="91" name="Text Box 29"/>
            <p:cNvSpPr txBox="1">
              <a:spLocks noChangeArrowheads="1"/>
            </p:cNvSpPr>
            <p:nvPr/>
          </p:nvSpPr>
          <p:spPr bwMode="auto">
            <a:xfrm>
              <a:off x="1247" y="2069"/>
              <a:ext cx="90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MX" dirty="0">
                  <a:latin typeface="+mj-lt"/>
                  <a:ea typeface="Verdana" pitchFamily="34" charset="0"/>
                  <a:cs typeface="Verdana" pitchFamily="34" charset="0"/>
                </a:rPr>
                <a:t>1) (– 11)</a:t>
              </a:r>
              <a:r>
                <a:rPr lang="es-MX" baseline="30000" dirty="0">
                  <a:latin typeface="+mj-lt"/>
                  <a:ea typeface="Verdana" pitchFamily="34" charset="0"/>
                  <a:cs typeface="Verdana" pitchFamily="34" charset="0"/>
                </a:rPr>
                <a:t>2</a:t>
              </a:r>
              <a:endParaRPr lang="es-ES" baseline="30000" dirty="0">
                <a:latin typeface="+mj-lt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92" name="Text Box 30"/>
            <p:cNvSpPr txBox="1">
              <a:spLocks noChangeArrowheads="1"/>
            </p:cNvSpPr>
            <p:nvPr/>
          </p:nvSpPr>
          <p:spPr bwMode="auto">
            <a:xfrm>
              <a:off x="1927" y="2091"/>
              <a:ext cx="18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MX" dirty="0">
                  <a:latin typeface="+mj-lt"/>
                  <a:ea typeface="Verdana" pitchFamily="34" charset="0"/>
                  <a:cs typeface="Verdana" pitchFamily="34" charset="0"/>
                </a:rPr>
                <a:t>=</a:t>
              </a:r>
              <a:endParaRPr lang="es-ES" dirty="0">
                <a:latin typeface="+mj-lt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63" name="Text Box 11"/>
          <p:cNvSpPr txBox="1">
            <a:spLocks noChangeArrowheads="1"/>
          </p:cNvSpPr>
          <p:nvPr/>
        </p:nvSpPr>
        <p:spPr bwMode="auto">
          <a:xfrm>
            <a:off x="3083342" y="4103061"/>
            <a:ext cx="496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dirty="0">
                <a:latin typeface="+mj-lt"/>
              </a:rPr>
              <a:t>2)</a:t>
            </a:r>
            <a:endParaRPr lang="es-ES" baseline="30000" dirty="0">
              <a:latin typeface="+mj-lt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201095"/>
              </p:ext>
            </p:extLst>
          </p:nvPr>
        </p:nvGraphicFramePr>
        <p:xfrm>
          <a:off x="3442018" y="3989770"/>
          <a:ext cx="93345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cuación" r:id="rId3" imgW="622080" imgH="469800" progId="Equation.3">
                  <p:embed/>
                </p:oleObj>
              </mc:Choice>
              <mc:Fallback>
                <p:oleObj name="Ecuación" r:id="rId3" imgW="6220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2018" y="3989770"/>
                        <a:ext cx="93345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430882"/>
              </p:ext>
            </p:extLst>
          </p:nvPr>
        </p:nvGraphicFramePr>
        <p:xfrm>
          <a:off x="4325858" y="4062224"/>
          <a:ext cx="24955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cuación" r:id="rId5" imgW="1663560" imgH="393480" progId="Equation.3">
                  <p:embed/>
                </p:oleObj>
              </mc:Choice>
              <mc:Fallback>
                <p:oleObj name="Ecuación" r:id="rId5" imgW="1663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5858" y="4062224"/>
                        <a:ext cx="24955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3 Rectángulo"/>
          <p:cNvSpPr>
            <a:spLocks noChangeArrowheads="1"/>
          </p:cNvSpPr>
          <p:nvPr/>
        </p:nvSpPr>
        <p:spPr bwMode="auto">
          <a:xfrm>
            <a:off x="3365024" y="7204634"/>
            <a:ext cx="6661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95363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95363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95363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95363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95363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s-ES_tradnl" altLang="es-CL" sz="1600" i="1" u="none" dirty="0">
                <a:solidFill>
                  <a:schemeClr val="tx2"/>
                </a:solidFill>
              </a:rPr>
              <a:t>Fuente : </a:t>
            </a:r>
            <a:r>
              <a:rPr lang="es-ES_tradnl" altLang="es-CL" sz="1600" b="1" i="1" u="none" dirty="0">
                <a:solidFill>
                  <a:schemeClr val="tx2"/>
                </a:solidFill>
              </a:rPr>
              <a:t>DEMRE - U. DE CHILE</a:t>
            </a:r>
            <a:r>
              <a:rPr lang="es-ES_tradnl" altLang="es-CL" sz="1600" i="1" u="none" dirty="0">
                <a:solidFill>
                  <a:schemeClr val="tx2"/>
                </a:solidFill>
              </a:rPr>
              <a:t>, Modelo Proceso de admisión 2013.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Potencias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1998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0808" y="2826611"/>
            <a:ext cx="828092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just">
              <a:spcBef>
                <a:spcPct val="50000"/>
              </a:spcBef>
              <a:defRPr/>
            </a:pPr>
            <a:r>
              <a:rPr lang="es-MX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Las potencias que tienen exponente impar, son positivas si su base es positiva y negativas si su base es negativa.</a:t>
            </a:r>
            <a:endParaRPr lang="es-E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spcBef>
                <a:spcPct val="50000"/>
              </a:spcBef>
              <a:defRPr/>
            </a:pPr>
            <a:endParaRPr lang="es-MX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spcBef>
                <a:spcPct val="50000"/>
              </a:spcBef>
              <a:defRPr/>
            </a:pPr>
            <a:endParaRPr lang="es-MX" sz="2000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  <a:p>
            <a:pPr marL="542925" lvl="1" algn="just">
              <a:defRPr/>
            </a:pPr>
            <a:r>
              <a:rPr lang="es-MX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		</a:t>
            </a:r>
            <a:endParaRPr lang="es-ES" sz="2000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1510031" y="3742840"/>
            <a:ext cx="15843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 sz="2000" b="1" u="none" dirty="0">
                <a:solidFill>
                  <a:srgbClr val="84BD00"/>
                </a:solidFill>
                <a:cs typeface="Arial" charset="0"/>
              </a:rPr>
              <a:t>Ejemplos:</a:t>
            </a:r>
            <a:endParaRPr lang="es-ES" altLang="es-CL" sz="2000" b="1" u="none" dirty="0">
              <a:solidFill>
                <a:srgbClr val="84BD00"/>
              </a:solidFill>
              <a:cs typeface="Arial" charset="0"/>
            </a:endParaRP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654494" y="4338782"/>
            <a:ext cx="1493837" cy="434975"/>
            <a:chOff x="1111" y="1797"/>
            <a:chExt cx="941" cy="274"/>
          </a:xfrm>
        </p:grpSpPr>
        <p:sp>
          <p:nvSpPr>
            <p:cNvPr id="43" name="Text Box 6"/>
            <p:cNvSpPr txBox="1">
              <a:spLocks noChangeArrowheads="1"/>
            </p:cNvSpPr>
            <p:nvPr/>
          </p:nvSpPr>
          <p:spPr bwMode="auto">
            <a:xfrm>
              <a:off x="1111" y="1797"/>
              <a:ext cx="90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MX" sz="2000" dirty="0">
                  <a:solidFill>
                    <a:schemeClr val="accent1">
                      <a:lumMod val="25000"/>
                    </a:schemeClr>
                  </a:solidFill>
                  <a:latin typeface="+mj-lt"/>
                </a:rPr>
                <a:t>1)  </a:t>
              </a:r>
              <a:r>
                <a:rPr lang="es-MX" sz="2000" dirty="0">
                  <a:latin typeface="+mj-lt"/>
                </a:rPr>
                <a:t>(– 12)</a:t>
              </a:r>
              <a:r>
                <a:rPr lang="es-MX" sz="2000" baseline="30000" dirty="0">
                  <a:latin typeface="+mj-lt"/>
                </a:rPr>
                <a:t>3</a:t>
              </a:r>
              <a:endParaRPr lang="es-ES" sz="2000" baseline="30000" dirty="0">
                <a:latin typeface="+mj-lt"/>
              </a:endParaRPr>
            </a:p>
          </p:txBody>
        </p:sp>
        <p:sp>
          <p:nvSpPr>
            <p:cNvPr id="51" name="Text Box 7"/>
            <p:cNvSpPr txBox="1">
              <a:spLocks noChangeArrowheads="1"/>
            </p:cNvSpPr>
            <p:nvPr/>
          </p:nvSpPr>
          <p:spPr bwMode="auto">
            <a:xfrm>
              <a:off x="1870" y="1819"/>
              <a:ext cx="18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MX" sz="2000" dirty="0">
                  <a:latin typeface="+mj-lt"/>
                </a:rPr>
                <a:t>=</a:t>
              </a:r>
              <a:endParaRPr lang="es-ES" sz="2000" dirty="0">
                <a:latin typeface="+mj-lt"/>
              </a:endParaRPr>
            </a:p>
          </p:txBody>
        </p:sp>
      </p:grpSp>
      <p:sp>
        <p:nvSpPr>
          <p:cNvPr id="55" name="Text Box 8"/>
          <p:cNvSpPr txBox="1">
            <a:spLocks noChangeArrowheads="1"/>
          </p:cNvSpPr>
          <p:nvPr/>
        </p:nvSpPr>
        <p:spPr bwMode="auto">
          <a:xfrm>
            <a:off x="3076993" y="4338778"/>
            <a:ext cx="3095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dirty="0">
                <a:latin typeface="+mj-lt"/>
              </a:rPr>
              <a:t>(–12)</a:t>
            </a:r>
            <a:r>
              <a:rPr lang="es-ES" sz="2000" dirty="0">
                <a:latin typeface="+mj-lt"/>
              </a:rPr>
              <a:t>∙</a:t>
            </a:r>
            <a:r>
              <a:rPr lang="es-MX" sz="2000" dirty="0">
                <a:latin typeface="+mj-lt"/>
              </a:rPr>
              <a:t>(–12)</a:t>
            </a:r>
            <a:r>
              <a:rPr lang="es-ES" sz="2000" dirty="0">
                <a:latin typeface="+mj-lt"/>
              </a:rPr>
              <a:t>∙</a:t>
            </a:r>
            <a:r>
              <a:rPr lang="es-MX" sz="2000" dirty="0">
                <a:latin typeface="+mj-lt"/>
              </a:rPr>
              <a:t>(–12) =  </a:t>
            </a:r>
            <a:endParaRPr lang="es-ES" sz="2000" dirty="0">
              <a:latin typeface="+mj-lt"/>
            </a:endParaRPr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5309240" y="4338778"/>
            <a:ext cx="10810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dirty="0">
                <a:latin typeface="+mj-lt"/>
              </a:rPr>
              <a:t>–1.728</a:t>
            </a:r>
            <a:endParaRPr lang="es-ES" sz="2000" baseline="30000" dirty="0">
              <a:latin typeface="+mj-lt"/>
            </a:endParaRPr>
          </a:p>
        </p:txBody>
      </p:sp>
      <p:sp>
        <p:nvSpPr>
          <p:cNvPr id="11274" name="1 Rectángulo"/>
          <p:cNvSpPr>
            <a:spLocks noChangeArrowheads="1"/>
          </p:cNvSpPr>
          <p:nvPr/>
        </p:nvSpPr>
        <p:spPr bwMode="auto">
          <a:xfrm>
            <a:off x="1654493" y="5216665"/>
            <a:ext cx="412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>
                <a:solidFill>
                  <a:srgbClr val="1E4649"/>
                </a:solidFill>
              </a:rPr>
              <a:t>2)</a:t>
            </a:r>
            <a:endParaRPr lang="es-ES" altLang="es-CL" sz="2000" u="none" baseline="30000">
              <a:solidFill>
                <a:srgbClr val="1E4649"/>
              </a:solidFill>
            </a:endParaRPr>
          </a:p>
        </p:txBody>
      </p:sp>
      <p:graphicFrame>
        <p:nvGraphicFramePr>
          <p:cNvPr id="11275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8693674"/>
              </p:ext>
            </p:extLst>
          </p:nvPr>
        </p:nvGraphicFramePr>
        <p:xfrm>
          <a:off x="2040254" y="5073344"/>
          <a:ext cx="4637138" cy="79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cuación" r:id="rId3" imgW="2743200" imgH="469800" progId="Equation.3">
                  <p:embed/>
                </p:oleObj>
              </mc:Choice>
              <mc:Fallback>
                <p:oleObj name="Ecuación" r:id="rId3" imgW="27432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0254" y="5073344"/>
                        <a:ext cx="4637138" cy="79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8"/>
          <p:cNvGrpSpPr>
            <a:grpSpLocks/>
          </p:cNvGrpSpPr>
          <p:nvPr/>
        </p:nvGrpSpPr>
        <p:grpSpPr bwMode="auto">
          <a:xfrm>
            <a:off x="1097280" y="1845734"/>
            <a:ext cx="8243888" cy="404813"/>
            <a:chOff x="0" y="436"/>
            <a:chExt cx="5193" cy="255"/>
          </a:xfrm>
        </p:grpSpPr>
        <p:sp>
          <p:nvSpPr>
            <p:cNvPr id="21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Signos de una potencia </a:t>
              </a:r>
            </a:p>
          </p:txBody>
        </p:sp>
        <p:sp>
          <p:nvSpPr>
            <p:cNvPr id="22" name="Line 10"/>
            <p:cNvSpPr>
              <a:spLocks noChangeShapeType="1"/>
            </p:cNvSpPr>
            <p:nvPr/>
          </p:nvSpPr>
          <p:spPr bwMode="auto">
            <a:xfrm>
              <a:off x="0" y="691"/>
              <a:ext cx="2744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1267143" y="2394562"/>
            <a:ext cx="42066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s-MX" altLang="es-CL" sz="2000" b="1" u="none" dirty="0">
                <a:solidFill>
                  <a:srgbClr val="84BD00"/>
                </a:solidFill>
              </a:rPr>
              <a:t> Potencias con exponente impar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Potencias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9137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052946" y="3163158"/>
            <a:ext cx="3854450" cy="71437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just">
              <a:spcBef>
                <a:spcPct val="50000"/>
              </a:spcBef>
              <a:defRPr/>
            </a:pPr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Se conserva la base y se suman los exponentes.</a:t>
            </a:r>
            <a:endParaRPr lang="es-ES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  <a:p>
            <a:pPr marL="0" lvl="1" algn="just">
              <a:spcBef>
                <a:spcPct val="50000"/>
              </a:spcBef>
              <a:defRPr/>
            </a:pPr>
            <a:endParaRPr lang="es-E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spcBef>
                <a:spcPct val="50000"/>
              </a:spcBef>
              <a:defRPr/>
            </a:pPr>
            <a:endParaRPr lang="es-MX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spcBef>
                <a:spcPct val="50000"/>
              </a:spcBef>
              <a:defRPr/>
            </a:pPr>
            <a:endParaRPr lang="es-MX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  <a:p>
            <a:pPr marL="542925" lvl="1" algn="just">
              <a:defRPr/>
            </a:pPr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		</a:t>
            </a:r>
            <a:endParaRPr lang="es-ES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</p:txBody>
      </p:sp>
      <p:sp>
        <p:nvSpPr>
          <p:cNvPr id="13315" name="Rectangle 26"/>
          <p:cNvSpPr>
            <a:spLocks noChangeArrowheads="1"/>
          </p:cNvSpPr>
          <p:nvPr/>
        </p:nvSpPr>
        <p:spPr bwMode="auto">
          <a:xfrm>
            <a:off x="1429818" y="2259870"/>
            <a:ext cx="3690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s-MX" altLang="es-CL" sz="2000" b="1" u="none" dirty="0">
                <a:solidFill>
                  <a:srgbClr val="84BD00"/>
                </a:solidFill>
              </a:rPr>
              <a:t> Multiplicación de potencias</a:t>
            </a:r>
          </a:p>
        </p:txBody>
      </p:sp>
      <p:graphicFrame>
        <p:nvGraphicFramePr>
          <p:cNvPr id="32" name="3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489696"/>
              </p:ext>
            </p:extLst>
          </p:nvPr>
        </p:nvGraphicFramePr>
        <p:xfrm>
          <a:off x="2019609" y="2659920"/>
          <a:ext cx="7993062" cy="360045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960526"/>
                <a:gridCol w="4032536"/>
              </a:tblGrid>
              <a:tr h="396246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Igual base</a:t>
                      </a:r>
                      <a:endParaRPr lang="es-E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442" marR="91442" marT="45721" marB="45721">
                    <a:lnL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Igual exponente</a:t>
                      </a:r>
                      <a:endParaRPr lang="es-E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442" marR="91442" marT="45721" marB="45721">
                    <a:lnL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04204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91442" marR="91442" marT="45721" marB="45721">
                    <a:lnL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91442" marR="91442" marT="45721" marB="45721">
                    <a:lnL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6123297" y="3163158"/>
            <a:ext cx="3889401" cy="71437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>
              <a:spcBef>
                <a:spcPct val="50000"/>
              </a:spcBef>
              <a:defRPr/>
            </a:pPr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Se multiplican las bases y se conserva el exponente.</a:t>
            </a:r>
            <a:endParaRPr lang="es-ES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  <a:p>
            <a:pPr marL="0" lvl="1">
              <a:spcBef>
                <a:spcPct val="50000"/>
              </a:spcBef>
              <a:defRPr/>
            </a:pPr>
            <a:endParaRPr lang="es-E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es-MX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es-MX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  <a:p>
            <a:pPr marL="542925" lvl="1">
              <a:defRPr/>
            </a:pPr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		</a:t>
            </a:r>
            <a:endParaRPr lang="es-ES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2091047" y="4891945"/>
            <a:ext cx="1584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 b="1" u="none" dirty="0">
                <a:solidFill>
                  <a:srgbClr val="669900"/>
                </a:solidFill>
                <a:cs typeface="Arial" charset="0"/>
              </a:rPr>
              <a:t>Ejemplo</a:t>
            </a:r>
            <a:r>
              <a:rPr lang="es-CL" altLang="es-CL" b="1" u="none" dirty="0">
                <a:solidFill>
                  <a:srgbClr val="84BD00"/>
                </a:solidFill>
                <a:cs typeface="Arial" charset="0"/>
              </a:rPr>
              <a:t>:</a:t>
            </a:r>
            <a:endParaRPr lang="es-ES" altLang="es-CL" b="1" u="none" dirty="0">
              <a:solidFill>
                <a:srgbClr val="84BD00"/>
              </a:solidFill>
              <a:cs typeface="Arial" charset="0"/>
            </a:endParaRP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6123297" y="4891945"/>
            <a:ext cx="1584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 b="1" u="none" dirty="0">
                <a:solidFill>
                  <a:srgbClr val="669900"/>
                </a:solidFill>
                <a:cs typeface="Arial" charset="0"/>
              </a:rPr>
              <a:t>Ejemplo:</a:t>
            </a:r>
            <a:endParaRPr lang="es-ES" altLang="es-CL" b="1" u="none" dirty="0">
              <a:solidFill>
                <a:srgbClr val="669900"/>
              </a:solidFill>
              <a:cs typeface="Arial" charset="0"/>
            </a:endParaRPr>
          </a:p>
        </p:txBody>
      </p:sp>
      <p:grpSp>
        <p:nvGrpSpPr>
          <p:cNvPr id="38" name="74 Grupo"/>
          <p:cNvGrpSpPr>
            <a:grpSpLocks/>
          </p:cNvGrpSpPr>
          <p:nvPr/>
        </p:nvGrpSpPr>
        <p:grpSpPr bwMode="auto">
          <a:xfrm>
            <a:off x="2955736" y="4099783"/>
            <a:ext cx="2303464" cy="576263"/>
            <a:chOff x="3409960" y="2571744"/>
            <a:chExt cx="2303464" cy="576262"/>
          </a:xfrm>
        </p:grpSpPr>
        <p:grpSp>
          <p:nvGrpSpPr>
            <p:cNvPr id="39" name="Group 6"/>
            <p:cNvGrpSpPr>
              <a:grpSpLocks/>
            </p:cNvGrpSpPr>
            <p:nvPr/>
          </p:nvGrpSpPr>
          <p:grpSpPr bwMode="auto">
            <a:xfrm>
              <a:off x="3479811" y="2644769"/>
              <a:ext cx="2233613" cy="400050"/>
              <a:chOff x="2199" y="3113"/>
              <a:chExt cx="1407" cy="252"/>
            </a:xfrm>
          </p:grpSpPr>
          <p:sp>
            <p:nvSpPr>
              <p:cNvPr id="42" name="Text Box 7"/>
              <p:cNvSpPr txBox="1">
                <a:spLocks noChangeArrowheads="1"/>
              </p:cNvSpPr>
              <p:nvPr/>
            </p:nvSpPr>
            <p:spPr bwMode="auto">
              <a:xfrm>
                <a:off x="2881" y="3113"/>
                <a:ext cx="72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s-MX" altLang="es-CL" sz="2000" u="none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a</a:t>
                </a:r>
                <a:r>
                  <a:rPr lang="es-MX" altLang="es-CL" sz="2000" u="none" baseline="300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n</a:t>
                </a:r>
                <a:r>
                  <a:rPr lang="es-MX" altLang="es-CL" sz="2000" u="none" baseline="30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+ m</a:t>
                </a:r>
                <a:endParaRPr lang="es-ES" altLang="es-CL" sz="20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43" name="Text Box 8"/>
              <p:cNvSpPr txBox="1">
                <a:spLocks noChangeArrowheads="1"/>
              </p:cNvSpPr>
              <p:nvPr/>
            </p:nvSpPr>
            <p:spPr bwMode="auto">
              <a:xfrm>
                <a:off x="2199" y="3113"/>
                <a:ext cx="50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s-MX" altLang="es-CL" sz="2000" u="none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a</a:t>
                </a:r>
                <a:r>
                  <a:rPr lang="es-MX" altLang="es-CL" sz="2000" u="none" baseline="300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n</a:t>
                </a:r>
                <a:r>
                  <a:rPr lang="es-MX" altLang="es-CL" sz="2000" u="none" baseline="30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s-MX" altLang="es-CL" sz="2000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s-MX" altLang="es-CL" sz="2000" u="none" baseline="30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endParaRPr lang="es-ES" altLang="es-CL" sz="20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44" name="Text Box 9"/>
              <p:cNvSpPr txBox="1">
                <a:spLocks noChangeArrowheads="1"/>
              </p:cNvSpPr>
              <p:nvPr/>
            </p:nvSpPr>
            <p:spPr bwMode="auto">
              <a:xfrm>
                <a:off x="2382" y="3113"/>
                <a:ext cx="636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s-MX" altLang="es-CL" sz="2000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∙ a</a:t>
                </a:r>
                <a:r>
                  <a:rPr lang="es-MX" altLang="es-CL" sz="2000" u="none" baseline="30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m</a:t>
                </a:r>
                <a:r>
                  <a:rPr lang="es-MX" altLang="es-CL" sz="2000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=</a:t>
                </a:r>
                <a:endParaRPr lang="es-ES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41" name="Rectangle 10"/>
            <p:cNvSpPr>
              <a:spLocks noChangeArrowheads="1"/>
            </p:cNvSpPr>
            <p:nvPr/>
          </p:nvSpPr>
          <p:spPr bwMode="auto">
            <a:xfrm>
              <a:off x="3409960" y="2571744"/>
              <a:ext cx="1884413" cy="576262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s-CL" altLang="es-CL"/>
            </a:p>
          </p:txBody>
        </p:sp>
      </p:grpSp>
      <p:grpSp>
        <p:nvGrpSpPr>
          <p:cNvPr id="45" name="23 Grupo"/>
          <p:cNvGrpSpPr>
            <a:grpSpLocks/>
          </p:cNvGrpSpPr>
          <p:nvPr/>
        </p:nvGrpSpPr>
        <p:grpSpPr bwMode="auto">
          <a:xfrm>
            <a:off x="7059401" y="4099783"/>
            <a:ext cx="2520951" cy="576263"/>
            <a:chOff x="3122614" y="1989138"/>
            <a:chExt cx="2520951" cy="576262"/>
          </a:xfrm>
        </p:grpSpPr>
        <p:grpSp>
          <p:nvGrpSpPr>
            <p:cNvPr id="46" name="Group 4"/>
            <p:cNvGrpSpPr>
              <a:grpSpLocks/>
            </p:cNvGrpSpPr>
            <p:nvPr/>
          </p:nvGrpSpPr>
          <p:grpSpPr bwMode="auto">
            <a:xfrm>
              <a:off x="3192464" y="2060578"/>
              <a:ext cx="2451101" cy="401638"/>
              <a:chOff x="2062" y="1298"/>
              <a:chExt cx="1544" cy="253"/>
            </a:xfrm>
          </p:grpSpPr>
          <p:sp>
            <p:nvSpPr>
              <p:cNvPr id="50" name="Text Box 5"/>
              <p:cNvSpPr txBox="1">
                <a:spLocks noChangeArrowheads="1"/>
              </p:cNvSpPr>
              <p:nvPr/>
            </p:nvSpPr>
            <p:spPr bwMode="auto">
              <a:xfrm>
                <a:off x="2653" y="1298"/>
                <a:ext cx="95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s-MX" altLang="es-CL" sz="2000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(a</a:t>
                </a:r>
                <a:r>
                  <a:rPr lang="es-ES" altLang="es-CL" sz="2000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∙</a:t>
                </a:r>
                <a:r>
                  <a:rPr lang="es-MX" altLang="es-CL" sz="2000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b)</a:t>
                </a:r>
                <a:r>
                  <a:rPr lang="es-MX" altLang="es-CL" sz="2000" u="none" baseline="30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n</a:t>
                </a:r>
                <a:endParaRPr lang="es-ES" altLang="es-CL" sz="20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51" name="Text Box 6"/>
              <p:cNvSpPr txBox="1">
                <a:spLocks noChangeArrowheads="1"/>
              </p:cNvSpPr>
              <p:nvPr/>
            </p:nvSpPr>
            <p:spPr bwMode="auto">
              <a:xfrm>
                <a:off x="2062" y="1299"/>
                <a:ext cx="50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s-MX" altLang="es-CL" sz="2000" u="none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a</a:t>
                </a:r>
                <a:r>
                  <a:rPr lang="es-MX" altLang="es-CL" sz="2000" u="none" baseline="300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n</a:t>
                </a:r>
                <a:r>
                  <a:rPr lang="es-MX" altLang="es-CL" sz="2000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s-MX" altLang="es-CL" sz="2000" u="none" baseline="30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endParaRPr lang="es-ES" altLang="es-CL" sz="20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54" name="Text Box 7"/>
              <p:cNvSpPr txBox="1">
                <a:spLocks noChangeArrowheads="1"/>
              </p:cNvSpPr>
              <p:nvPr/>
            </p:nvSpPr>
            <p:spPr bwMode="auto">
              <a:xfrm>
                <a:off x="2245" y="1299"/>
                <a:ext cx="636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s-MX" altLang="es-CL" sz="2000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∙ </a:t>
                </a:r>
                <a:r>
                  <a:rPr lang="es-MX" altLang="es-CL" sz="2000" u="none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b</a:t>
                </a:r>
                <a:r>
                  <a:rPr lang="es-MX" altLang="es-CL" sz="2000" u="none" baseline="300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n</a:t>
                </a:r>
                <a:r>
                  <a:rPr lang="es-MX" altLang="es-CL" sz="2000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=</a:t>
                </a:r>
                <a:endParaRPr lang="es-ES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49" name="Rectangle 8"/>
            <p:cNvSpPr>
              <a:spLocks noChangeArrowheads="1"/>
            </p:cNvSpPr>
            <p:nvPr/>
          </p:nvSpPr>
          <p:spPr bwMode="auto">
            <a:xfrm>
              <a:off x="3122614" y="1989138"/>
              <a:ext cx="1800300" cy="576262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s-CL" altLang="es-CL"/>
            </a:p>
          </p:txBody>
        </p:sp>
      </p:grpSp>
      <p:sp>
        <p:nvSpPr>
          <p:cNvPr id="55" name="54 CuadroTexto"/>
          <p:cNvSpPr txBox="1">
            <a:spLocks noChangeArrowheads="1"/>
          </p:cNvSpPr>
          <p:nvPr/>
        </p:nvSpPr>
        <p:spPr bwMode="auto">
          <a:xfrm>
            <a:off x="4755145" y="4233950"/>
            <a:ext cx="10810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≠ 0</a:t>
            </a:r>
          </a:p>
        </p:txBody>
      </p:sp>
      <p:sp>
        <p:nvSpPr>
          <p:cNvPr id="56" name="55 CuadroTexto"/>
          <p:cNvSpPr txBox="1">
            <a:spLocks noChangeArrowheads="1"/>
          </p:cNvSpPr>
          <p:nvPr/>
        </p:nvSpPr>
        <p:spPr bwMode="auto">
          <a:xfrm>
            <a:off x="8931609" y="4217787"/>
            <a:ext cx="1081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 ≠ 0</a:t>
            </a: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3848410" y="5550758"/>
            <a:ext cx="1150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r>
              <a:rPr lang="es-MX" altLang="es-CL" sz="2000" u="none" baseline="30000">
                <a:solidFill>
                  <a:schemeClr val="tx1">
                    <a:lumMod val="85000"/>
                    <a:lumOff val="15000"/>
                  </a:schemeClr>
                </a:solidFill>
              </a:rPr>
              <a:t>x + 3x</a:t>
            </a:r>
            <a:endParaRPr lang="es-ES" altLang="es-CL" sz="2000" u="none" baseline="30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58" name="Group 13"/>
          <p:cNvGrpSpPr>
            <a:grpSpLocks/>
          </p:cNvGrpSpPr>
          <p:nvPr/>
        </p:nvGrpSpPr>
        <p:grpSpPr bwMode="auto">
          <a:xfrm>
            <a:off x="2522847" y="5539645"/>
            <a:ext cx="1584325" cy="400050"/>
            <a:chOff x="2018" y="2870"/>
            <a:chExt cx="998" cy="252"/>
          </a:xfrm>
        </p:grpSpPr>
        <p:sp>
          <p:nvSpPr>
            <p:cNvPr id="59" name="Text Box 14"/>
            <p:cNvSpPr txBox="1">
              <a:spLocks noChangeArrowheads="1"/>
            </p:cNvSpPr>
            <p:nvPr/>
          </p:nvSpPr>
          <p:spPr bwMode="auto">
            <a:xfrm>
              <a:off x="2018" y="2870"/>
              <a:ext cx="5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5</a:t>
              </a:r>
              <a:r>
                <a:rPr lang="es-MX" altLang="es-CL" sz="20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x</a:t>
              </a:r>
              <a:r>
                <a:rPr lang="es-CL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 </a:t>
              </a:r>
              <a:r>
                <a:rPr lang="es-ES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∙</a:t>
              </a:r>
              <a:r>
                <a:rPr lang="es-MX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s-MX" altLang="es-CL" sz="20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lang="es-ES" altLang="es-CL" sz="2000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61" name="Text Box 15"/>
            <p:cNvSpPr txBox="1">
              <a:spLocks noChangeArrowheads="1"/>
            </p:cNvSpPr>
            <p:nvPr/>
          </p:nvSpPr>
          <p:spPr bwMode="auto">
            <a:xfrm>
              <a:off x="2381" y="2870"/>
              <a:ext cx="63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5</a:t>
              </a:r>
              <a:r>
                <a:rPr lang="es-MX" altLang="es-CL" sz="20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3x  </a:t>
              </a:r>
              <a:r>
                <a:rPr lang="es-MX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=</a:t>
              </a:r>
              <a:endParaRPr lang="es-ES" altLang="es-CL" sz="2000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4554847" y="5539646"/>
            <a:ext cx="1008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=  5</a:t>
            </a:r>
            <a:r>
              <a:rPr lang="es-MX" altLang="es-CL" sz="2000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4x</a:t>
            </a:r>
            <a:endParaRPr lang="es-ES" altLang="es-CL" sz="2000" u="none" baseline="30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64" name="Group 10"/>
          <p:cNvGrpSpPr>
            <a:grpSpLocks/>
          </p:cNvGrpSpPr>
          <p:nvPr/>
        </p:nvGrpSpPr>
        <p:grpSpPr bwMode="auto">
          <a:xfrm>
            <a:off x="6339197" y="5539645"/>
            <a:ext cx="1223963" cy="400050"/>
            <a:chOff x="1791" y="2160"/>
            <a:chExt cx="771" cy="252"/>
          </a:xfrm>
        </p:grpSpPr>
        <p:sp>
          <p:nvSpPr>
            <p:cNvPr id="65" name="Text Box 12"/>
            <p:cNvSpPr txBox="1">
              <a:spLocks noChangeArrowheads="1"/>
            </p:cNvSpPr>
            <p:nvPr/>
          </p:nvSpPr>
          <p:spPr bwMode="auto">
            <a:xfrm>
              <a:off x="1791" y="2160"/>
              <a:ext cx="40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4</a:t>
              </a:r>
              <a:r>
                <a:rPr lang="es-MX" altLang="es-CL" sz="20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r>
                <a:rPr lang="es-CL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s-ES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∙</a:t>
              </a:r>
              <a:r>
                <a:rPr lang="es-MX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s-MX" altLang="es-CL" sz="20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lang="es-ES" altLang="es-CL" sz="2000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66" name="Text Box 13"/>
            <p:cNvSpPr txBox="1">
              <a:spLocks noChangeArrowheads="1"/>
            </p:cNvSpPr>
            <p:nvPr/>
          </p:nvSpPr>
          <p:spPr bwMode="auto">
            <a:xfrm>
              <a:off x="2109" y="2160"/>
              <a:ext cx="45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r>
                <a:rPr lang="es-MX" altLang="es-CL" sz="20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r>
                <a:rPr lang="es-CL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s-ES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=</a:t>
              </a:r>
              <a:r>
                <a:rPr lang="es-MX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s-MX" altLang="es-CL" sz="20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lang="es-ES" altLang="es-CL" sz="2000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7491721" y="5539645"/>
            <a:ext cx="1366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(4</a:t>
            </a:r>
            <a:r>
              <a: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ES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∙</a:t>
            </a:r>
            <a:r>
              <a:rPr lang="es-MX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2)</a:t>
            </a:r>
            <a:r>
              <a:rPr lang="es-MX" altLang="es-CL" sz="2000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  </a:t>
            </a:r>
            <a:r>
              <a:rPr lang="es-MX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=</a:t>
            </a:r>
            <a:endParaRPr lang="es-ES" altLang="es-CL" sz="2000" u="none" baseline="30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8" name="Text Box 19"/>
          <p:cNvSpPr txBox="1">
            <a:spLocks noChangeArrowheads="1"/>
          </p:cNvSpPr>
          <p:nvPr/>
        </p:nvSpPr>
        <p:spPr bwMode="auto">
          <a:xfrm>
            <a:off x="8644246" y="5539645"/>
            <a:ext cx="1150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8</a:t>
            </a:r>
            <a:r>
              <a:rPr lang="es-MX" altLang="es-CL" sz="2000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ES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= 64</a:t>
            </a:r>
            <a:r>
              <a:rPr lang="es-MX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MX" altLang="es-CL" sz="2000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s-ES" altLang="es-CL" sz="2000" u="none" baseline="30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48" name="Group 8"/>
          <p:cNvGrpSpPr>
            <a:grpSpLocks/>
          </p:cNvGrpSpPr>
          <p:nvPr/>
        </p:nvGrpSpPr>
        <p:grpSpPr bwMode="auto">
          <a:xfrm>
            <a:off x="1196454" y="1737360"/>
            <a:ext cx="8243888" cy="404813"/>
            <a:chOff x="0" y="436"/>
            <a:chExt cx="5193" cy="255"/>
          </a:xfrm>
        </p:grpSpPr>
        <p:sp>
          <p:nvSpPr>
            <p:cNvPr id="52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Propiedades</a:t>
              </a:r>
            </a:p>
          </p:txBody>
        </p:sp>
        <p:sp>
          <p:nvSpPr>
            <p:cNvPr id="60" name="Line 10"/>
            <p:cNvSpPr>
              <a:spLocks noChangeShapeType="1"/>
            </p:cNvSpPr>
            <p:nvPr/>
          </p:nvSpPr>
          <p:spPr bwMode="auto">
            <a:xfrm>
              <a:off x="0" y="691"/>
              <a:ext cx="2744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Potencias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726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40" grpId="0" animBg="1"/>
      <p:bldP spid="55" grpId="0"/>
      <p:bldP spid="56" grpId="0"/>
      <p:bldP spid="57" grpId="0"/>
      <p:bldP spid="62" grpId="0"/>
      <p:bldP spid="67" grpId="0"/>
      <p:bldP spid="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3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512983"/>
              </p:ext>
            </p:extLst>
          </p:nvPr>
        </p:nvGraphicFramePr>
        <p:xfrm>
          <a:off x="2005961" y="2698822"/>
          <a:ext cx="7993062" cy="360045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960526"/>
                <a:gridCol w="4032536"/>
              </a:tblGrid>
              <a:tr h="396246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Igual base</a:t>
                      </a:r>
                      <a:endParaRPr lang="es-E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442" marR="91442" marT="45721" marB="45721">
                    <a:lnL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Igual exponente</a:t>
                      </a:r>
                      <a:endParaRPr lang="es-E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442" marR="91442" marT="45721" marB="45721">
                    <a:lnL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04204">
                <a:tc>
                  <a:txBody>
                    <a:bodyPr/>
                    <a:lstStyle/>
                    <a:p>
                      <a:endParaRPr lang="es-E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21" marB="45721">
                    <a:lnL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91442" marR="91442" marT="45721" marB="45721">
                    <a:lnL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005193" y="3202060"/>
            <a:ext cx="3817390" cy="71437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>
              <a:spcBef>
                <a:spcPct val="50000"/>
              </a:spcBef>
              <a:defRPr/>
            </a:pPr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Se conserva la base y se restan los exponentes.</a:t>
            </a:r>
            <a:endParaRPr lang="es-ES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  <a:p>
            <a:pPr marL="0" lvl="1">
              <a:spcBef>
                <a:spcPct val="50000"/>
              </a:spcBef>
              <a:defRPr/>
            </a:pPr>
            <a:endParaRPr lang="es-E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es-MX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es-MX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  <a:p>
            <a:pPr marL="542925" lvl="1">
              <a:defRPr/>
            </a:pPr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		</a:t>
            </a:r>
            <a:endParaRPr lang="es-ES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</p:txBody>
      </p:sp>
      <p:grpSp>
        <p:nvGrpSpPr>
          <p:cNvPr id="5" name="74 Grupo"/>
          <p:cNvGrpSpPr>
            <a:grpSpLocks/>
          </p:cNvGrpSpPr>
          <p:nvPr/>
        </p:nvGrpSpPr>
        <p:grpSpPr bwMode="auto">
          <a:xfrm>
            <a:off x="2942088" y="4138685"/>
            <a:ext cx="2303464" cy="576263"/>
            <a:chOff x="3409960" y="2571744"/>
            <a:chExt cx="2303464" cy="576262"/>
          </a:xfrm>
        </p:grpSpPr>
        <p:grpSp>
          <p:nvGrpSpPr>
            <p:cNvPr id="12319" name="Group 6"/>
            <p:cNvGrpSpPr>
              <a:grpSpLocks/>
            </p:cNvGrpSpPr>
            <p:nvPr/>
          </p:nvGrpSpPr>
          <p:grpSpPr bwMode="auto">
            <a:xfrm>
              <a:off x="3479811" y="2644769"/>
              <a:ext cx="2233613" cy="400050"/>
              <a:chOff x="2199" y="3113"/>
              <a:chExt cx="1407" cy="252"/>
            </a:xfrm>
          </p:grpSpPr>
          <p:sp>
            <p:nvSpPr>
              <p:cNvPr id="13351" name="Text Box 7"/>
              <p:cNvSpPr txBox="1">
                <a:spLocks noChangeArrowheads="1"/>
              </p:cNvSpPr>
              <p:nvPr/>
            </p:nvSpPr>
            <p:spPr bwMode="auto">
              <a:xfrm>
                <a:off x="2881" y="3113"/>
                <a:ext cx="72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s-MX" altLang="es-CL" sz="2000" u="none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a</a:t>
                </a:r>
                <a:r>
                  <a:rPr lang="es-MX" altLang="es-CL" sz="2000" u="none" baseline="300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n</a:t>
                </a:r>
                <a:r>
                  <a:rPr lang="es-MX" altLang="es-CL" sz="2000" u="none" baseline="30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- m</a:t>
                </a:r>
                <a:endParaRPr lang="es-ES" altLang="es-CL" sz="20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3352" name="Text Box 8"/>
              <p:cNvSpPr txBox="1">
                <a:spLocks noChangeArrowheads="1"/>
              </p:cNvSpPr>
              <p:nvPr/>
            </p:nvSpPr>
            <p:spPr bwMode="auto">
              <a:xfrm>
                <a:off x="2199" y="3113"/>
                <a:ext cx="50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s-MX" altLang="es-CL" sz="2000" u="none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a</a:t>
                </a:r>
                <a:r>
                  <a:rPr lang="es-MX" altLang="es-CL" sz="2000" u="none" baseline="300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n</a:t>
                </a:r>
                <a:r>
                  <a:rPr lang="es-MX" altLang="es-CL" sz="2000" u="none" baseline="30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s-MX" altLang="es-CL" sz="2000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s-MX" altLang="es-CL" sz="2000" u="none" baseline="30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endParaRPr lang="es-ES" altLang="es-CL" sz="20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3353" name="Text Box 9"/>
              <p:cNvSpPr txBox="1">
                <a:spLocks noChangeArrowheads="1"/>
              </p:cNvSpPr>
              <p:nvPr/>
            </p:nvSpPr>
            <p:spPr bwMode="auto">
              <a:xfrm>
                <a:off x="2382" y="3113"/>
                <a:ext cx="636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s-MX" altLang="es-CL" sz="2000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: a</a:t>
                </a:r>
                <a:r>
                  <a:rPr lang="es-MX" altLang="es-CL" sz="2000" u="none" baseline="30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m</a:t>
                </a:r>
                <a:r>
                  <a:rPr lang="es-MX" altLang="es-CL" sz="2000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=</a:t>
                </a:r>
                <a:endParaRPr lang="es-ES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12320" name="Rectangle 10"/>
            <p:cNvSpPr>
              <a:spLocks noChangeArrowheads="1"/>
            </p:cNvSpPr>
            <p:nvPr/>
          </p:nvSpPr>
          <p:spPr bwMode="auto">
            <a:xfrm>
              <a:off x="3409960" y="2571744"/>
              <a:ext cx="1884413" cy="576262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s-CL" altLang="es-CL"/>
            </a:p>
          </p:txBody>
        </p:sp>
      </p:grp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6109649" y="3202060"/>
            <a:ext cx="3889401" cy="71437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>
              <a:spcBef>
                <a:spcPct val="50000"/>
              </a:spcBef>
              <a:defRPr/>
            </a:pPr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Se dividen las bases y se conserva el exponente.</a:t>
            </a:r>
            <a:endParaRPr lang="es-ES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  <a:p>
            <a:pPr marL="0" lvl="1">
              <a:spcBef>
                <a:spcPct val="50000"/>
              </a:spcBef>
              <a:defRPr/>
            </a:pPr>
            <a:endParaRPr lang="es-E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es-MX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es-MX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  <a:p>
            <a:pPr marL="542925" lvl="1">
              <a:defRPr/>
            </a:pPr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		</a:t>
            </a:r>
            <a:endParaRPr lang="es-ES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</p:txBody>
      </p:sp>
      <p:grpSp>
        <p:nvGrpSpPr>
          <p:cNvPr id="7" name="23 Grupo"/>
          <p:cNvGrpSpPr>
            <a:grpSpLocks/>
          </p:cNvGrpSpPr>
          <p:nvPr/>
        </p:nvGrpSpPr>
        <p:grpSpPr bwMode="auto">
          <a:xfrm>
            <a:off x="7045753" y="4138685"/>
            <a:ext cx="2520951" cy="576263"/>
            <a:chOff x="3122614" y="1989138"/>
            <a:chExt cx="2520951" cy="576262"/>
          </a:xfrm>
        </p:grpSpPr>
        <p:grpSp>
          <p:nvGrpSpPr>
            <p:cNvPr id="12314" name="Group 4"/>
            <p:cNvGrpSpPr>
              <a:grpSpLocks/>
            </p:cNvGrpSpPr>
            <p:nvPr/>
          </p:nvGrpSpPr>
          <p:grpSpPr bwMode="auto">
            <a:xfrm>
              <a:off x="3192464" y="2060578"/>
              <a:ext cx="2451101" cy="401638"/>
              <a:chOff x="2062" y="1298"/>
              <a:chExt cx="1544" cy="253"/>
            </a:xfrm>
          </p:grpSpPr>
          <p:sp>
            <p:nvSpPr>
              <p:cNvPr id="13346" name="Text Box 5"/>
              <p:cNvSpPr txBox="1">
                <a:spLocks noChangeArrowheads="1"/>
              </p:cNvSpPr>
              <p:nvPr/>
            </p:nvSpPr>
            <p:spPr bwMode="auto">
              <a:xfrm>
                <a:off x="2653" y="1298"/>
                <a:ext cx="95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s-MX" altLang="es-CL" sz="2000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(a</a:t>
                </a:r>
                <a:r>
                  <a:rPr lang="es-ES" altLang="es-CL" sz="2000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:</a:t>
                </a:r>
                <a:r>
                  <a:rPr lang="es-MX" altLang="es-CL" sz="2000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b)</a:t>
                </a:r>
                <a:r>
                  <a:rPr lang="es-MX" altLang="es-CL" sz="2000" u="none" baseline="30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n</a:t>
                </a:r>
                <a:endParaRPr lang="es-ES" altLang="es-CL" sz="20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3347" name="Text Box 6"/>
              <p:cNvSpPr txBox="1">
                <a:spLocks noChangeArrowheads="1"/>
              </p:cNvSpPr>
              <p:nvPr/>
            </p:nvSpPr>
            <p:spPr bwMode="auto">
              <a:xfrm>
                <a:off x="2062" y="1299"/>
                <a:ext cx="50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s-MX" altLang="es-CL" sz="2000" u="none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a</a:t>
                </a:r>
                <a:r>
                  <a:rPr lang="es-MX" altLang="es-CL" sz="2000" u="none" baseline="300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n</a:t>
                </a:r>
                <a:r>
                  <a:rPr lang="es-MX" altLang="es-CL" sz="2000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s-MX" altLang="es-CL" sz="2000" u="none" baseline="30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endParaRPr lang="es-ES" altLang="es-CL" sz="2000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3348" name="Text Box 7"/>
              <p:cNvSpPr txBox="1">
                <a:spLocks noChangeArrowheads="1"/>
              </p:cNvSpPr>
              <p:nvPr/>
            </p:nvSpPr>
            <p:spPr bwMode="auto">
              <a:xfrm>
                <a:off x="2245" y="1299"/>
                <a:ext cx="636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s-MX" altLang="es-CL" sz="2000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: </a:t>
                </a:r>
                <a:r>
                  <a:rPr lang="es-MX" altLang="es-CL" sz="2000" u="none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b</a:t>
                </a:r>
                <a:r>
                  <a:rPr lang="es-MX" altLang="es-CL" sz="2000" u="none" baseline="300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n</a:t>
                </a:r>
                <a:r>
                  <a:rPr lang="es-MX" altLang="es-CL" sz="2000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=</a:t>
                </a:r>
                <a:endParaRPr lang="es-ES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12315" name="Rectangle 8"/>
            <p:cNvSpPr>
              <a:spLocks noChangeArrowheads="1"/>
            </p:cNvSpPr>
            <p:nvPr/>
          </p:nvSpPr>
          <p:spPr bwMode="auto">
            <a:xfrm>
              <a:off x="3122614" y="1989138"/>
              <a:ext cx="1800300" cy="576262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s-CL" altLang="es-CL"/>
            </a:p>
          </p:txBody>
        </p:sp>
      </p:grp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2077399" y="4930847"/>
            <a:ext cx="1584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 b="1" u="none" dirty="0">
                <a:solidFill>
                  <a:srgbClr val="669900"/>
                </a:solidFill>
                <a:cs typeface="Arial" charset="0"/>
              </a:rPr>
              <a:t>Ejemplo</a:t>
            </a:r>
            <a:r>
              <a:rPr lang="es-CL" altLang="es-CL" b="1" u="none" dirty="0">
                <a:solidFill>
                  <a:srgbClr val="84BD00"/>
                </a:solidFill>
                <a:cs typeface="Arial" charset="0"/>
              </a:rPr>
              <a:t>:</a:t>
            </a:r>
            <a:endParaRPr lang="es-ES" altLang="es-CL" b="1" u="none" dirty="0">
              <a:solidFill>
                <a:srgbClr val="84BD00"/>
              </a:solidFill>
              <a:cs typeface="Arial" charset="0"/>
            </a:endParaRP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6109649" y="4930847"/>
            <a:ext cx="1584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 b="1" u="none" dirty="0">
                <a:solidFill>
                  <a:srgbClr val="669900"/>
                </a:solidFill>
                <a:cs typeface="Arial" charset="0"/>
              </a:rPr>
              <a:t>Ejemplo:</a:t>
            </a:r>
            <a:endParaRPr lang="es-ES" altLang="es-CL" b="1" u="none" dirty="0">
              <a:solidFill>
                <a:srgbClr val="669900"/>
              </a:solidFill>
              <a:cs typeface="Arial" charset="0"/>
            </a:endParaRPr>
          </a:p>
        </p:txBody>
      </p:sp>
      <p:sp>
        <p:nvSpPr>
          <p:cNvPr id="38" name="Rectangle 26"/>
          <p:cNvSpPr>
            <a:spLocks noChangeArrowheads="1"/>
          </p:cNvSpPr>
          <p:nvPr/>
        </p:nvSpPr>
        <p:spPr bwMode="auto">
          <a:xfrm>
            <a:off x="1522070" y="2202967"/>
            <a:ext cx="2979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MX" altLang="es-CL" sz="2000" b="1" u="none" dirty="0">
                <a:solidFill>
                  <a:srgbClr val="84BD00"/>
                </a:solidFill>
              </a:rPr>
              <a:t> División de potencias</a:t>
            </a:r>
          </a:p>
        </p:txBody>
      </p:sp>
      <p:sp>
        <p:nvSpPr>
          <p:cNvPr id="39" name="38 CuadroTexto"/>
          <p:cNvSpPr txBox="1">
            <a:spLocks noChangeArrowheads="1"/>
          </p:cNvSpPr>
          <p:nvPr/>
        </p:nvSpPr>
        <p:spPr bwMode="auto">
          <a:xfrm>
            <a:off x="4741497" y="4272852"/>
            <a:ext cx="10810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≠ 0</a:t>
            </a:r>
          </a:p>
        </p:txBody>
      </p:sp>
      <p:sp>
        <p:nvSpPr>
          <p:cNvPr id="41" name="40 CuadroTexto"/>
          <p:cNvSpPr txBox="1">
            <a:spLocks noChangeArrowheads="1"/>
          </p:cNvSpPr>
          <p:nvPr/>
        </p:nvSpPr>
        <p:spPr bwMode="auto">
          <a:xfrm>
            <a:off x="8917961" y="4256689"/>
            <a:ext cx="1081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 ≠ 0</a:t>
            </a:r>
          </a:p>
        </p:txBody>
      </p:sp>
      <p:grpSp>
        <p:nvGrpSpPr>
          <p:cNvPr id="42" name="Group 11"/>
          <p:cNvGrpSpPr>
            <a:grpSpLocks/>
          </p:cNvGrpSpPr>
          <p:nvPr/>
        </p:nvGrpSpPr>
        <p:grpSpPr bwMode="auto">
          <a:xfrm>
            <a:off x="2869289" y="5362820"/>
            <a:ext cx="935037" cy="730250"/>
            <a:chOff x="2064" y="2205"/>
            <a:chExt cx="589" cy="460"/>
          </a:xfrm>
        </p:grpSpPr>
        <p:grpSp>
          <p:nvGrpSpPr>
            <p:cNvPr id="43" name="Group 12"/>
            <p:cNvGrpSpPr>
              <a:grpSpLocks/>
            </p:cNvGrpSpPr>
            <p:nvPr/>
          </p:nvGrpSpPr>
          <p:grpSpPr bwMode="auto">
            <a:xfrm>
              <a:off x="2064" y="2205"/>
              <a:ext cx="589" cy="460"/>
              <a:chOff x="2064" y="2205"/>
              <a:chExt cx="589" cy="460"/>
            </a:xfrm>
          </p:grpSpPr>
          <p:sp>
            <p:nvSpPr>
              <p:cNvPr id="45" name="Text Box 13"/>
              <p:cNvSpPr txBox="1">
                <a:spLocks noChangeArrowheads="1"/>
              </p:cNvSpPr>
              <p:nvPr/>
            </p:nvSpPr>
            <p:spPr bwMode="auto">
              <a:xfrm>
                <a:off x="2064" y="2205"/>
                <a:ext cx="453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9</a:t>
                </a:r>
                <a:r>
                  <a:rPr lang="es-MX" altLang="es-CL" u="none" baseline="30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23</a:t>
                </a:r>
                <a:endParaRPr lang="es-ES" altLang="es-CL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46" name="Text Box 14"/>
              <p:cNvSpPr txBox="1">
                <a:spLocks noChangeArrowheads="1"/>
              </p:cNvSpPr>
              <p:nvPr/>
            </p:nvSpPr>
            <p:spPr bwMode="auto">
              <a:xfrm>
                <a:off x="2064" y="2432"/>
                <a:ext cx="453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9</a:t>
                </a:r>
                <a:r>
                  <a:rPr lang="es-MX" altLang="es-CL" u="none" baseline="30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6</a:t>
                </a:r>
                <a:endParaRPr lang="es-ES" altLang="es-CL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49" name="Text Box 15"/>
              <p:cNvSpPr txBox="1">
                <a:spLocks noChangeArrowheads="1"/>
              </p:cNvSpPr>
              <p:nvPr/>
            </p:nvSpPr>
            <p:spPr bwMode="auto">
              <a:xfrm>
                <a:off x="2381" y="2296"/>
                <a:ext cx="27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u="non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=</a:t>
                </a:r>
                <a:endParaRPr lang="es-ES" alt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44" name="Line 16"/>
            <p:cNvSpPr>
              <a:spLocks noChangeShapeType="1"/>
            </p:cNvSpPr>
            <p:nvPr/>
          </p:nvSpPr>
          <p:spPr bwMode="auto">
            <a:xfrm>
              <a:off x="2109" y="2432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50" name="Text Box 17"/>
          <p:cNvSpPr txBox="1">
            <a:spLocks noChangeArrowheads="1"/>
          </p:cNvSpPr>
          <p:nvPr/>
        </p:nvSpPr>
        <p:spPr bwMode="auto">
          <a:xfrm>
            <a:off x="4380588" y="5506836"/>
            <a:ext cx="10080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= 9</a:t>
            </a:r>
            <a:r>
              <a:rPr lang="es-MX" altLang="es-CL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17</a:t>
            </a:r>
            <a:endParaRPr lang="es-ES" altLang="es-CL" u="none" baseline="30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1" name="Text Box 18"/>
          <p:cNvSpPr txBox="1">
            <a:spLocks noChangeArrowheads="1"/>
          </p:cNvSpPr>
          <p:nvPr/>
        </p:nvSpPr>
        <p:spPr bwMode="auto">
          <a:xfrm>
            <a:off x="3617000" y="5507285"/>
            <a:ext cx="10810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9</a:t>
            </a:r>
            <a:r>
              <a:rPr lang="es-MX" altLang="es-CL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23 – 6</a:t>
            </a:r>
            <a:endParaRPr lang="es-ES" altLang="es-CL" u="none" baseline="30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54" name="Group 12"/>
          <p:cNvGrpSpPr>
            <a:grpSpLocks/>
          </p:cNvGrpSpPr>
          <p:nvPr/>
        </p:nvGrpSpPr>
        <p:grpSpPr bwMode="auto">
          <a:xfrm>
            <a:off x="6974365" y="5362746"/>
            <a:ext cx="1008062" cy="792163"/>
            <a:chOff x="1610" y="2302"/>
            <a:chExt cx="635" cy="499"/>
          </a:xfrm>
        </p:grpSpPr>
        <p:sp>
          <p:nvSpPr>
            <p:cNvPr id="55" name="Text Box 13"/>
            <p:cNvSpPr txBox="1">
              <a:spLocks noChangeArrowheads="1"/>
            </p:cNvSpPr>
            <p:nvPr/>
          </p:nvSpPr>
          <p:spPr bwMode="auto">
            <a:xfrm>
              <a:off x="1700" y="2568"/>
              <a:ext cx="4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4</a:t>
              </a:r>
              <a:r>
                <a:rPr lang="es-MX" altLang="es-CL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endParaRPr lang="es-ES" altLang="es-CL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6" name="Text Box 14"/>
            <p:cNvSpPr txBox="1">
              <a:spLocks noChangeArrowheads="1"/>
            </p:cNvSpPr>
            <p:nvPr/>
          </p:nvSpPr>
          <p:spPr bwMode="auto">
            <a:xfrm>
              <a:off x="1610" y="2302"/>
              <a:ext cx="63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28</a:t>
              </a:r>
              <a:r>
                <a:rPr lang="es-MX" altLang="es-CL" u="none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r>
                <a:rPr lang="es-CL" alt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s-ES" altLang="es-CL" u="none" dirty="0"/>
                <a:t>  </a:t>
              </a:r>
              <a:r>
                <a:rPr lang="es-MX" altLang="es-CL" u="none" dirty="0"/>
                <a:t> </a:t>
              </a:r>
              <a:r>
                <a:rPr lang="es-MX" altLang="es-CL" u="none" baseline="30000" dirty="0"/>
                <a:t> </a:t>
              </a:r>
              <a:endParaRPr lang="es-ES" altLang="es-CL" u="none" baseline="30000" dirty="0"/>
            </a:p>
          </p:txBody>
        </p:sp>
        <p:sp>
          <p:nvSpPr>
            <p:cNvPr id="57" name="Line 15"/>
            <p:cNvSpPr>
              <a:spLocks noChangeShapeType="1"/>
            </p:cNvSpPr>
            <p:nvPr/>
          </p:nvSpPr>
          <p:spPr bwMode="auto">
            <a:xfrm>
              <a:off x="1701" y="2568"/>
              <a:ext cx="272" cy="0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58" name="Text Box 16"/>
          <p:cNvSpPr txBox="1">
            <a:spLocks noChangeArrowheads="1"/>
          </p:cNvSpPr>
          <p:nvPr/>
        </p:nvSpPr>
        <p:spPr bwMode="auto">
          <a:xfrm>
            <a:off x="7549809" y="5569552"/>
            <a:ext cx="23034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= (28 : 4)</a:t>
            </a:r>
            <a:r>
              <a:rPr lang="es-MX" altLang="es-CL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es-MX" alt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= </a:t>
            </a:r>
            <a:endParaRPr lang="es-ES" altLang="es-CL" u="none" baseline="30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9" name="Text Box 19"/>
          <p:cNvSpPr txBox="1">
            <a:spLocks noChangeArrowheads="1"/>
          </p:cNvSpPr>
          <p:nvPr/>
        </p:nvSpPr>
        <p:spPr bwMode="auto">
          <a:xfrm>
            <a:off x="8774118" y="5578844"/>
            <a:ext cx="12239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</a:t>
            </a:r>
            <a:r>
              <a:rPr lang="es-MX" altLang="es-CL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es-CL" alt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ES" alt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= 49</a:t>
            </a:r>
            <a:r>
              <a:rPr lang="es-MX" alt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MX" altLang="es-CL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s-ES" altLang="es-CL" u="none" baseline="30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48" name="Group 8"/>
          <p:cNvGrpSpPr>
            <a:grpSpLocks/>
          </p:cNvGrpSpPr>
          <p:nvPr/>
        </p:nvGrpSpPr>
        <p:grpSpPr bwMode="auto">
          <a:xfrm>
            <a:off x="1214617" y="1704078"/>
            <a:ext cx="8243888" cy="404813"/>
            <a:chOff x="0" y="436"/>
            <a:chExt cx="5193" cy="255"/>
          </a:xfrm>
        </p:grpSpPr>
        <p:sp>
          <p:nvSpPr>
            <p:cNvPr id="52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Propiedades</a:t>
              </a:r>
            </a:p>
          </p:txBody>
        </p:sp>
        <p:sp>
          <p:nvSpPr>
            <p:cNvPr id="60" name="Line 10"/>
            <p:cNvSpPr>
              <a:spLocks noChangeShapeType="1"/>
            </p:cNvSpPr>
            <p:nvPr/>
          </p:nvSpPr>
          <p:spPr bwMode="auto">
            <a:xfrm>
              <a:off x="0" y="691"/>
              <a:ext cx="2744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Potencias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1424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40" grpId="0" animBg="1"/>
      <p:bldP spid="39" grpId="0"/>
      <p:bldP spid="41" grpId="0"/>
      <p:bldP spid="50" grpId="0"/>
      <p:bldP spid="51" grpId="0"/>
      <p:bldP spid="58" grpId="0"/>
      <p:bldP spid="59" grpId="0"/>
    </p:bld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1977</TotalTime>
  <Words>1082</Words>
  <Application>Microsoft Office PowerPoint</Application>
  <PresentationFormat>Panorámica</PresentationFormat>
  <Paragraphs>306</Paragraphs>
  <Slides>27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27</vt:i4>
      </vt:variant>
    </vt:vector>
  </HeadingPairs>
  <TitlesOfParts>
    <vt:vector size="35" baseType="lpstr">
      <vt:lpstr>Arial</vt:lpstr>
      <vt:lpstr>Calibri</vt:lpstr>
      <vt:lpstr>Trebuchet MS</vt:lpstr>
      <vt:lpstr>Verdana</vt:lpstr>
      <vt:lpstr>Wingdings 3</vt:lpstr>
      <vt:lpstr>Faceta</vt:lpstr>
      <vt:lpstr>Ecuación</vt:lpstr>
      <vt:lpstr>Flash Movie</vt:lpstr>
      <vt:lpstr>Matemáticas </vt:lpstr>
      <vt:lpstr>Aproximaciones </vt:lpstr>
      <vt:lpstr>Potencias </vt:lpstr>
      <vt:lpstr>Potencias</vt:lpstr>
      <vt:lpstr>Potencias </vt:lpstr>
      <vt:lpstr>Potencias </vt:lpstr>
      <vt:lpstr>Potencias </vt:lpstr>
      <vt:lpstr>Potencias </vt:lpstr>
      <vt:lpstr>Potencias </vt:lpstr>
      <vt:lpstr>Potencias</vt:lpstr>
      <vt:lpstr>Potencias </vt:lpstr>
      <vt:lpstr>Potencias</vt:lpstr>
      <vt:lpstr>Raíces </vt:lpstr>
      <vt:lpstr>Raíces </vt:lpstr>
      <vt:lpstr>Raíces</vt:lpstr>
      <vt:lpstr>Raíces </vt:lpstr>
      <vt:lpstr>Raíces </vt:lpstr>
      <vt:lpstr>Raíces </vt:lpstr>
      <vt:lpstr>Raíces </vt:lpstr>
      <vt:lpstr>Raíces </vt:lpstr>
      <vt:lpstr>Raíces </vt:lpstr>
      <vt:lpstr>Raíces </vt:lpstr>
      <vt:lpstr>Raíces </vt:lpstr>
      <vt:lpstr>Raíces</vt:lpstr>
      <vt:lpstr>Presentación de PowerPoint</vt:lpstr>
      <vt:lpstr>Ejemplo PSU </vt:lpstr>
      <vt:lpstr>Ejemplo PSU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Matemáticas</dc:title>
  <dc:creator>Yani</dc:creator>
  <cp:lastModifiedBy>Yanina</cp:lastModifiedBy>
  <cp:revision>75</cp:revision>
  <dcterms:created xsi:type="dcterms:W3CDTF">2016-04-25T00:13:53Z</dcterms:created>
  <dcterms:modified xsi:type="dcterms:W3CDTF">2020-04-16T12:42:54Z</dcterms:modified>
</cp:coreProperties>
</file>