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85" r:id="rId7"/>
    <p:sldId id="286" r:id="rId8"/>
    <p:sldId id="287" r:id="rId9"/>
    <p:sldId id="288" r:id="rId10"/>
    <p:sldId id="290" r:id="rId11"/>
    <p:sldId id="265" r:id="rId12"/>
    <p:sldId id="261" r:id="rId13"/>
    <p:sldId id="262" r:id="rId14"/>
    <p:sldId id="263" r:id="rId15"/>
    <p:sldId id="264" r:id="rId16"/>
    <p:sldId id="266" r:id="rId17"/>
    <p:sldId id="291" r:id="rId18"/>
    <p:sldId id="270" r:id="rId19"/>
    <p:sldId id="271" r:id="rId20"/>
    <p:sldId id="272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73" r:id="rId31"/>
    <p:sldId id="274" r:id="rId32"/>
    <p:sldId id="284" r:id="rId3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28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6.wmf"/><Relationship Id="rId1" Type="http://schemas.openxmlformats.org/officeDocument/2006/relationships/image" Target="../media/image34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50275-24E9-4D9B-BF2A-ECBA70CF2B6E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A56E0-6743-442D-ABA4-FCBADFC65C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660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56E0-6743-442D-ABA4-FCBADFC65CBA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88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56E0-6743-442D-ABA4-FCBADFC65CBA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612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803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16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181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471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3450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9969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86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624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763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99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444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862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228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546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234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9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058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5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11" Type="http://schemas.openxmlformats.org/officeDocument/2006/relationships/image" Target="../media/image37.wmf"/><Relationship Id="rId5" Type="http://schemas.openxmlformats.org/officeDocument/2006/relationships/oleObject" Target="../embeddings/oleObject38.bin"/><Relationship Id="rId10" Type="http://schemas.openxmlformats.org/officeDocument/2006/relationships/oleObject" Target="../embeddings/oleObject41.bin"/><Relationship Id="rId4" Type="http://schemas.openxmlformats.org/officeDocument/2006/relationships/image" Target="../media/image34.wmf"/><Relationship Id="rId9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39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10" Type="http://schemas.openxmlformats.org/officeDocument/2006/relationships/image" Target="../media/image42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4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6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Matemáticas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clase 1: Nivelación 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5024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6">
            <a:extLst>
              <a:ext uri="{FF2B5EF4-FFF2-40B4-BE49-F238E27FC236}">
                <a16:creationId xmlns:a16="http://schemas.microsoft.com/office/drawing/2014/main" xmlns="" id="{EDFB5F6C-AC46-45CF-884B-A0BF85A97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731" y="1421607"/>
            <a:ext cx="997479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 dirty="0"/>
              <a:t>	</a:t>
            </a:r>
            <a:r>
              <a:rPr lang="es-MX" altLang="es-CL" sz="1800" dirty="0">
                <a:latin typeface="Verdana" panose="020B0604030504040204" pitchFamily="34" charset="0"/>
              </a:rPr>
              <a:t>Tanto en los números naturales como en los enteros, hay operaciones que tienen prioridad sobre otras. </a:t>
            </a:r>
          </a:p>
          <a:p>
            <a:pPr lvl="1">
              <a:buFontTx/>
              <a:buNone/>
            </a:pPr>
            <a:r>
              <a:rPr lang="es-MX" altLang="es-CL" sz="1800" dirty="0">
                <a:latin typeface="Verdana" panose="020B0604030504040204" pitchFamily="34" charset="0"/>
              </a:rPr>
              <a:t>	Existe un orden para resolver ejercicios como:</a:t>
            </a:r>
            <a:r>
              <a:rPr lang="es-MX" altLang="es-CL" sz="1800" b="1" dirty="0">
                <a:latin typeface="Verdana" panose="020B0604030504040204" pitchFamily="34" charset="0"/>
              </a:rPr>
              <a:t> </a:t>
            </a:r>
            <a:r>
              <a:rPr lang="es-MX" altLang="es-CL" sz="1800" dirty="0">
                <a:latin typeface="Verdana" panose="020B0604030504040204" pitchFamily="34" charset="0"/>
              </a:rPr>
              <a:t>	</a:t>
            </a:r>
            <a:endParaRPr lang="es-ES" altLang="es-CL" sz="1800" dirty="0">
              <a:latin typeface="Verdana" panose="020B0604030504040204" pitchFamily="34" charset="0"/>
            </a:endParaRPr>
          </a:p>
        </p:txBody>
      </p:sp>
      <p:sp>
        <p:nvSpPr>
          <p:cNvPr id="33799" name="Text Box 7">
            <a:extLst>
              <a:ext uri="{FF2B5EF4-FFF2-40B4-BE49-F238E27FC236}">
                <a16:creationId xmlns:a16="http://schemas.microsoft.com/office/drawing/2014/main" xmlns="" id="{743ED7A1-AB5E-4441-9257-4758466FE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427" y="2847853"/>
            <a:ext cx="2376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-5 + 15 : 3 - 3 = ?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xmlns="" id="{D920908C-E021-47FE-A0AA-543FA9EED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9601" y="3352678"/>
            <a:ext cx="338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¿Qué se resuelve primero?  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xmlns="" id="{CB9196F3-BCC2-47B1-B938-E44AD31F0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57503"/>
            <a:ext cx="1054141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 dirty="0"/>
              <a:t>	</a:t>
            </a:r>
            <a:r>
              <a:rPr lang="es-MX" altLang="es-CL" sz="1800" dirty="0">
                <a:latin typeface="Verdana" panose="020B0604030504040204" pitchFamily="34" charset="0"/>
              </a:rPr>
              <a:t>El orden para ejecutar las operaciones que involucran paréntesis y operaciones combinadas es:</a:t>
            </a:r>
            <a:endParaRPr lang="es-ES" altLang="es-CL" sz="1800" dirty="0">
              <a:latin typeface="Verdana" panose="020B0604030504040204" pitchFamily="34" charset="0"/>
            </a:endParaRPr>
          </a:p>
        </p:txBody>
      </p:sp>
      <p:sp>
        <p:nvSpPr>
          <p:cNvPr id="33806" name="Rectangle 14">
            <a:extLst>
              <a:ext uri="{FF2B5EF4-FFF2-40B4-BE49-F238E27FC236}">
                <a16:creationId xmlns:a16="http://schemas.microsoft.com/office/drawing/2014/main" xmlns="" id="{623FA256-38C9-48AE-A6A9-3E4723BA9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538" y="4787778"/>
            <a:ext cx="1716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s-CL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</a:rPr>
              <a:t>1° Paréntesis</a:t>
            </a:r>
            <a:endParaRPr lang="es-ES" altLang="es-CL">
              <a:solidFill>
                <a:schemeClr val="accent2">
                  <a:lumMod val="50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33807" name="Rectangle 15">
            <a:extLst>
              <a:ext uri="{FF2B5EF4-FFF2-40B4-BE49-F238E27FC236}">
                <a16:creationId xmlns:a16="http://schemas.microsoft.com/office/drawing/2014/main" xmlns="" id="{D82DBA24-5B69-40E4-B45C-2741948AD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538" y="5148141"/>
            <a:ext cx="162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s-CL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</a:rPr>
              <a:t>2° Potencias</a:t>
            </a:r>
            <a:endParaRPr lang="es-ES" altLang="es-CL">
              <a:solidFill>
                <a:schemeClr val="accent2">
                  <a:lumMod val="50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33809" name="Rectangle 17">
            <a:extLst>
              <a:ext uri="{FF2B5EF4-FFF2-40B4-BE49-F238E27FC236}">
                <a16:creationId xmlns:a16="http://schemas.microsoft.com/office/drawing/2014/main" xmlns="" id="{9869621D-2FDC-42B3-9568-F4F60DD7A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538" y="5940303"/>
            <a:ext cx="346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s-CL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</a:rPr>
              <a:t>4° Adiciones y sustracciones</a:t>
            </a:r>
            <a:endParaRPr lang="es-ES" altLang="es-CL">
              <a:solidFill>
                <a:schemeClr val="accent2">
                  <a:lumMod val="50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33812" name="Text Box 20">
            <a:extLst>
              <a:ext uri="{FF2B5EF4-FFF2-40B4-BE49-F238E27FC236}">
                <a16:creationId xmlns:a16="http://schemas.microsoft.com/office/drawing/2014/main" xmlns="" id="{F19AC217-2A02-475F-8DD2-CD03FC109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152" y="5511678"/>
            <a:ext cx="7273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</a:pPr>
            <a:r>
              <a:rPr lang="es-MX" altLang="es-CL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</a:rPr>
              <a:t>3° Multiplicación y/o división (de izquierda a derecha)</a:t>
            </a:r>
            <a:endParaRPr lang="es-ES" altLang="es-CL">
              <a:solidFill>
                <a:schemeClr val="accent2">
                  <a:lumMod val="50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A9D481A3-4062-4C8E-AC1D-EAB77854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Prioridad de operaciones</a:t>
            </a:r>
          </a:p>
        </p:txBody>
      </p:sp>
    </p:spTree>
    <p:extLst>
      <p:ext uri="{BB962C8B-B14F-4D97-AF65-F5344CB8AC3E}">
        <p14:creationId xmlns:p14="http://schemas.microsoft.com/office/powerpoint/2010/main" val="178642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  <p:bldP spid="33799" grpId="0"/>
      <p:bldP spid="33800" grpId="0"/>
      <p:bldP spid="33801" grpId="0"/>
      <p:bldP spid="33806" grpId="0"/>
      <p:bldP spid="33807" grpId="0"/>
      <p:bldP spid="33809" grpId="0"/>
      <p:bldP spid="338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Consecutividad</a:t>
            </a:r>
            <a:r>
              <a:rPr lang="es-CL" dirty="0"/>
              <a:t>  numérica </a:t>
            </a: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097280" y="1928296"/>
            <a:ext cx="134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Sucesor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40155" y="2268360"/>
            <a:ext cx="864235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>
              <a:spcBef>
                <a:spcPct val="20000"/>
              </a:spcBef>
            </a:pPr>
            <a:r>
              <a:rPr lang="es-MX" altLang="es-CL" sz="2000" u="none" dirty="0"/>
              <a:t>Todo número entero tiene un sucesor, y se obtiene sumando 1 al número, es decir:               </a:t>
            </a:r>
          </a:p>
          <a:p>
            <a:pPr marL="0" lvl="1">
              <a:spcBef>
                <a:spcPct val="20000"/>
              </a:spcBef>
            </a:pPr>
            <a:r>
              <a:rPr lang="es-MX" altLang="es-CL" sz="2000" u="none" dirty="0"/>
              <a:t>                           Si </a:t>
            </a:r>
            <a:r>
              <a:rPr lang="es-MX" altLang="es-CL" sz="2000" b="1" i="1" u="none" dirty="0">
                <a:solidFill>
                  <a:srgbClr val="84BD00"/>
                </a:solidFill>
              </a:rPr>
              <a:t>n</a:t>
            </a:r>
            <a:r>
              <a:rPr lang="es-MX" altLang="es-CL" sz="2000" u="none" dirty="0"/>
              <a:t> pertenece a </a:t>
            </a:r>
            <a:r>
              <a:rPr lang="es-MX" altLang="es-CL" sz="2000" u="none" dirty="0">
                <a:latin typeface="Cambria Math" pitchFamily="18" charset="0"/>
              </a:rPr>
              <a:t>ℤ</a:t>
            </a:r>
            <a:r>
              <a:rPr lang="es-MX" altLang="es-CL" sz="2000" u="none" dirty="0"/>
              <a:t>, su sucesor será </a:t>
            </a:r>
            <a:r>
              <a:rPr lang="es-MX" altLang="es-CL" sz="2000" b="1" u="none" dirty="0">
                <a:solidFill>
                  <a:srgbClr val="84BD00"/>
                </a:solidFill>
              </a:rPr>
              <a:t>(</a:t>
            </a:r>
            <a:r>
              <a:rPr lang="es-MX" altLang="es-CL" sz="2000" b="1" i="1" u="none" dirty="0">
                <a:solidFill>
                  <a:srgbClr val="84BD00"/>
                </a:solidFill>
              </a:rPr>
              <a:t>n</a:t>
            </a:r>
            <a:r>
              <a:rPr lang="es-MX" altLang="es-CL" sz="2000" b="1" u="none" dirty="0">
                <a:solidFill>
                  <a:srgbClr val="84BD00"/>
                </a:solidFill>
              </a:rPr>
              <a:t> + 1)</a:t>
            </a:r>
            <a:r>
              <a:rPr lang="es-MX" altLang="es-CL" sz="2000" u="none" dirty="0"/>
              <a:t>.</a:t>
            </a:r>
          </a:p>
          <a:p>
            <a:pPr marL="0" lvl="1">
              <a:spcBef>
                <a:spcPct val="20000"/>
              </a:spcBef>
            </a:pPr>
            <a:endParaRPr lang="es-MX" altLang="es-CL" sz="2000" u="none" dirty="0"/>
          </a:p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	</a:t>
            </a:r>
            <a:endParaRPr lang="es-ES" altLang="es-CL" sz="2000" u="none" dirty="0"/>
          </a:p>
        </p:txBody>
      </p:sp>
      <p:sp>
        <p:nvSpPr>
          <p:cNvPr id="9" name="Rectangle 45"/>
          <p:cNvSpPr>
            <a:spLocks noChangeArrowheads="1"/>
          </p:cNvSpPr>
          <p:nvPr/>
        </p:nvSpPr>
        <p:spPr bwMode="auto">
          <a:xfrm>
            <a:off x="1097280" y="3362487"/>
            <a:ext cx="158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Antecesor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40155" y="3802395"/>
            <a:ext cx="86423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>
              <a:spcBef>
                <a:spcPct val="20000"/>
              </a:spcBef>
            </a:pPr>
            <a:r>
              <a:rPr lang="es-MX" altLang="es-CL" sz="2000" u="none" dirty="0"/>
              <a:t>Todo número entero tiene un antecesor y se obtiene al restar 1 al número, es decir:</a:t>
            </a:r>
          </a:p>
          <a:p>
            <a:pPr marL="0" lvl="1" algn="ctr">
              <a:spcBef>
                <a:spcPct val="20000"/>
              </a:spcBef>
            </a:pPr>
            <a:r>
              <a:rPr lang="es-MX" altLang="es-CL" sz="2000" u="none" dirty="0"/>
              <a:t>Si </a:t>
            </a:r>
            <a:r>
              <a:rPr lang="es-MX" altLang="es-CL" sz="2000" b="1" i="1" u="none" dirty="0">
                <a:solidFill>
                  <a:srgbClr val="84BD00"/>
                </a:solidFill>
              </a:rPr>
              <a:t>n</a:t>
            </a:r>
            <a:r>
              <a:rPr lang="es-MX" altLang="es-CL" sz="2000" u="none" dirty="0"/>
              <a:t> pertenece a </a:t>
            </a:r>
            <a:r>
              <a:rPr lang="es-MX" altLang="es-CL" sz="2000" u="none" dirty="0">
                <a:latin typeface="Cambria Math" pitchFamily="18" charset="0"/>
              </a:rPr>
              <a:t>ℤ</a:t>
            </a:r>
            <a:r>
              <a:rPr lang="es-MX" altLang="es-CL" sz="2000" u="none" baseline="-25000" dirty="0"/>
              <a:t>,</a:t>
            </a:r>
            <a:r>
              <a:rPr lang="es-MX" altLang="es-CL" sz="2000" u="none" dirty="0"/>
              <a:t> su antecesor será </a:t>
            </a:r>
            <a:r>
              <a:rPr lang="es-MX" altLang="es-CL" sz="2000" b="1" u="none" dirty="0">
                <a:solidFill>
                  <a:srgbClr val="84BD00"/>
                </a:solidFill>
              </a:rPr>
              <a:t>(</a:t>
            </a:r>
            <a:r>
              <a:rPr lang="es-MX" altLang="es-CL" sz="2000" b="1" i="1" u="none" dirty="0">
                <a:solidFill>
                  <a:srgbClr val="84BD00"/>
                </a:solidFill>
              </a:rPr>
              <a:t>n</a:t>
            </a:r>
            <a:r>
              <a:rPr lang="es-MX" altLang="es-CL" sz="2000" b="1" u="none" dirty="0">
                <a:solidFill>
                  <a:srgbClr val="84BD00"/>
                </a:solidFill>
              </a:rPr>
              <a:t> – 1)</a:t>
            </a:r>
            <a:r>
              <a:rPr lang="es-MX" altLang="es-CL" sz="2000" u="none" dirty="0"/>
              <a:t>.</a:t>
            </a:r>
            <a:endParaRPr lang="es-ES" altLang="es-CL" sz="2000" u="none" dirty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054462" y="5569792"/>
            <a:ext cx="1008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latin typeface="+mj-lt"/>
                <a:cs typeface="+mn-cs"/>
              </a:rPr>
              <a:t>(</a:t>
            </a:r>
            <a:r>
              <a:rPr lang="es-MX" sz="2000" i="1" u="none" dirty="0">
                <a:latin typeface="+mj-lt"/>
                <a:cs typeface="+mn-cs"/>
              </a:rPr>
              <a:t>n</a:t>
            </a:r>
            <a:r>
              <a:rPr lang="es-MX" sz="2000" u="none" dirty="0">
                <a:latin typeface="+mj-lt"/>
                <a:cs typeface="+mn-cs"/>
              </a:rPr>
              <a:t> – 1) </a:t>
            </a:r>
            <a:endParaRPr lang="es-ES" sz="2000" u="none" dirty="0">
              <a:latin typeface="+mj-lt"/>
              <a:cs typeface="+mn-cs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6034074" y="5569792"/>
            <a:ext cx="107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latin typeface="+mj-lt"/>
                <a:cs typeface="+mn-cs"/>
              </a:rPr>
              <a:t>(</a:t>
            </a:r>
            <a:r>
              <a:rPr lang="es-MX" sz="2000" i="1" u="none" dirty="0">
                <a:latin typeface="+mj-lt"/>
                <a:cs typeface="+mn-cs"/>
              </a:rPr>
              <a:t>n</a:t>
            </a:r>
            <a:r>
              <a:rPr lang="es-MX" sz="2000" u="none" dirty="0">
                <a:latin typeface="+mj-lt"/>
                <a:cs typeface="+mn-cs"/>
              </a:rPr>
              <a:t> + 1)</a:t>
            </a:r>
            <a:endParaRPr lang="es-ES" sz="2000" u="none" dirty="0">
              <a:latin typeface="+mj-lt"/>
              <a:cs typeface="+mn-cs"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5384787" y="5569792"/>
            <a:ext cx="288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i="1" u="none" dirty="0">
                <a:latin typeface="+mj-lt"/>
                <a:cs typeface="+mn-cs"/>
              </a:rPr>
              <a:t>n</a:t>
            </a:r>
            <a:endParaRPr lang="es-ES" sz="2000" i="1" u="none" dirty="0">
              <a:latin typeface="+mj-lt"/>
              <a:cs typeface="+mn-cs"/>
            </a:endParaRPr>
          </a:p>
        </p:txBody>
      </p:sp>
      <p:grpSp>
        <p:nvGrpSpPr>
          <p:cNvPr id="14" name="Group 18"/>
          <p:cNvGrpSpPr>
            <a:grpSpLocks/>
          </p:cNvGrpSpPr>
          <p:nvPr/>
        </p:nvGrpSpPr>
        <p:grpSpPr bwMode="auto">
          <a:xfrm>
            <a:off x="2936861" y="5367386"/>
            <a:ext cx="5184775" cy="146050"/>
            <a:chOff x="1474" y="2382"/>
            <a:chExt cx="3266" cy="92"/>
          </a:xfrm>
        </p:grpSpPr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1474" y="2436"/>
              <a:ext cx="32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2472" y="238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3696" y="2383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3107" y="2383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</p:grp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4162412" y="4857005"/>
            <a:ext cx="3311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533F87"/>
                </a:solidFill>
                <a:latin typeface="+mj-lt"/>
                <a:cs typeface="+mn-cs"/>
              </a:rPr>
              <a:t>Enteros consecutivos</a:t>
            </a:r>
            <a:endParaRPr lang="es-ES" sz="2000" u="none" dirty="0">
              <a:solidFill>
                <a:srgbClr val="533F87"/>
              </a:solidFill>
              <a:latin typeface="+mj-lt"/>
              <a:cs typeface="+mn-cs"/>
            </a:endParaRP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3874280" y="5911615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FF6600"/>
                </a:solidFill>
                <a:latin typeface="+mj-lt"/>
                <a:cs typeface="+mn-cs"/>
              </a:rPr>
              <a:t>antecesor</a:t>
            </a:r>
            <a:endParaRPr lang="es-ES" sz="2000" u="none" dirty="0">
              <a:solidFill>
                <a:srgbClr val="FF6600"/>
              </a:solidFill>
              <a:latin typeface="+mj-lt"/>
              <a:cs typeface="+mn-cs"/>
            </a:endParaRP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6034074" y="5886497"/>
            <a:ext cx="1511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FF6600"/>
                </a:solidFill>
                <a:latin typeface="+mj-lt"/>
                <a:cs typeface="+mn-cs"/>
              </a:rPr>
              <a:t>sucesor</a:t>
            </a:r>
            <a:endParaRPr lang="es-ES" sz="2000" u="none" dirty="0">
              <a:solidFill>
                <a:srgbClr val="FF66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966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/>
      <p:bldP spid="13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Clasificación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53724" y="1545241"/>
            <a:ext cx="8243888" cy="396875"/>
            <a:chOff x="0" y="436"/>
            <a:chExt cx="5193" cy="250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Paridad e </a:t>
              </a:r>
              <a:r>
                <a:rPr lang="es-CL" altLang="es-CL" sz="2000" b="1" u="none" dirty="0" err="1">
                  <a:solidFill>
                    <a:srgbClr val="7F7F7F"/>
                  </a:solidFill>
                </a:rPr>
                <a:t>imparidad</a:t>
              </a:r>
              <a:r>
                <a:rPr lang="es-CL" altLang="es-CL" sz="2000" b="1" u="none" dirty="0">
                  <a:solidFill>
                    <a:srgbClr val="7F7F7F"/>
                  </a:solidFill>
                </a:rPr>
                <a:t> </a:t>
              </a:r>
            </a:p>
          </p:txBody>
        </p:sp>
        <p:cxnSp>
          <p:nvCxnSpPr>
            <p:cNvPr id="6" name="41 Conector recto"/>
            <p:cNvCxnSpPr/>
            <p:nvPr/>
          </p:nvCxnSpPr>
          <p:spPr bwMode="auto">
            <a:xfrm>
              <a:off x="0" y="669"/>
              <a:ext cx="2200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77334" y="2169585"/>
            <a:ext cx="21923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Números pares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22033" y="2515301"/>
            <a:ext cx="36734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u="none" dirty="0"/>
              <a:t> {.., – 6, – 4, – 2, 0, 2, 4, 6,…}</a:t>
            </a:r>
            <a:r>
              <a:rPr lang="es-MX" altLang="es-CL" sz="2000" u="none" dirty="0"/>
              <a:t> </a:t>
            </a:r>
          </a:p>
          <a:p>
            <a:pPr marL="0" lvl="1" eaLnBrk="1" hangingPunct="1"/>
            <a:r>
              <a:rPr lang="es-MX" altLang="es-CL" sz="2000" u="none" dirty="0"/>
              <a:t>		</a:t>
            </a:r>
            <a:endParaRPr lang="es-ES" altLang="es-CL" sz="2000" u="none" dirty="0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677334" y="3053274"/>
            <a:ext cx="2487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Números impares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714490" y="3936963"/>
            <a:ext cx="8243888" cy="396875"/>
            <a:chOff x="0" y="436"/>
            <a:chExt cx="5193" cy="250"/>
          </a:xfrm>
        </p:grpSpPr>
        <p:sp>
          <p:nvSpPr>
            <p:cNvPr id="11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>
                  <a:solidFill>
                    <a:srgbClr val="7F7F7F"/>
                  </a:solidFill>
                </a:rPr>
                <a:t>Múltiplos </a:t>
              </a:r>
            </a:p>
          </p:txBody>
        </p:sp>
        <p:cxnSp>
          <p:nvCxnSpPr>
            <p:cNvPr id="12" name="31 Conector recto"/>
            <p:cNvCxnSpPr/>
            <p:nvPr/>
          </p:nvCxnSpPr>
          <p:spPr bwMode="auto">
            <a:xfrm>
              <a:off x="0" y="669"/>
              <a:ext cx="2200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49415" y="4676740"/>
            <a:ext cx="8569325" cy="896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algn="just" eaLnBrk="1" hangingPunct="1"/>
            <a:r>
              <a:rPr lang="es-MX" altLang="es-CL" sz="2000" u="none" dirty="0"/>
              <a:t>Los </a:t>
            </a:r>
            <a:r>
              <a:rPr lang="es-MX" altLang="es-CL" sz="2000" b="1" u="none" dirty="0">
                <a:solidFill>
                  <a:schemeClr val="folHlink"/>
                </a:solidFill>
              </a:rPr>
              <a:t>múltiplos</a:t>
            </a:r>
            <a:r>
              <a:rPr lang="es-MX" altLang="es-CL" sz="2000" u="none" dirty="0"/>
              <a:t> de un número entero son aquellos que se obtienen al multiplicarlo por algún otro número entero.</a:t>
            </a:r>
          </a:p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	</a:t>
            </a:r>
            <a:endParaRPr lang="es-ES" altLang="es-CL" sz="2000" u="none" dirty="0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122033" y="3464427"/>
            <a:ext cx="36734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u="none" dirty="0"/>
              <a:t> {.., – 5, – 3, – 1, 1, 3, 5,…} </a:t>
            </a:r>
          </a:p>
          <a:p>
            <a:pPr marL="0" lvl="1" eaLnBrk="1" hangingPunct="1"/>
            <a:r>
              <a:rPr lang="es-MX" altLang="es-CL" sz="2000" u="none" dirty="0"/>
              <a:t>		</a:t>
            </a:r>
            <a:endParaRPr lang="es-ES" altLang="es-CL" sz="2000" u="none" dirty="0"/>
          </a:p>
        </p:txBody>
      </p:sp>
      <p:sp>
        <p:nvSpPr>
          <p:cNvPr id="15" name="1 CuadroTexto"/>
          <p:cNvSpPr txBox="1"/>
          <p:nvPr/>
        </p:nvSpPr>
        <p:spPr>
          <a:xfrm>
            <a:off x="795864" y="5615447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just"/>
            <a:r>
              <a:rPr lang="es-MX" altLang="es-CL" sz="2200" b="1" u="none" dirty="0">
                <a:solidFill>
                  <a:srgbClr val="92D050"/>
                </a:solidFill>
              </a:rPr>
              <a:t>Ejemplo:</a:t>
            </a:r>
          </a:p>
        </p:txBody>
      </p:sp>
      <p:sp>
        <p:nvSpPr>
          <p:cNvPr id="16" name="2 CuadroTexto"/>
          <p:cNvSpPr txBox="1"/>
          <p:nvPr/>
        </p:nvSpPr>
        <p:spPr>
          <a:xfrm>
            <a:off x="2067825" y="5421548"/>
            <a:ext cx="647164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just"/>
            <a:r>
              <a:rPr lang="es-MX" altLang="es-CL" sz="2000" u="none" dirty="0"/>
              <a:t>Múltiplos de 7: {…, ─14 </a:t>
            </a:r>
            <a:r>
              <a:rPr lang="es-MX" altLang="es-CL" sz="2000" dirty="0"/>
              <a:t>, ─ 7</a:t>
            </a:r>
            <a:r>
              <a:rPr lang="es-MX" altLang="es-CL" sz="2000" u="none" dirty="0"/>
              <a:t>, 0, 7, 14, 21, …}</a:t>
            </a:r>
          </a:p>
          <a:p>
            <a:pPr marL="0" lvl="1" algn="just"/>
            <a:endParaRPr lang="es-MX" altLang="es-CL" sz="2000" u="none" dirty="0"/>
          </a:p>
          <a:p>
            <a:pPr marL="0" lvl="1" algn="just"/>
            <a:r>
              <a:rPr lang="es-MX" altLang="es-CL" sz="2000" u="none" dirty="0"/>
              <a:t>Múltiplos de 15: </a:t>
            </a:r>
            <a:r>
              <a:rPr lang="es-MX" altLang="es-CL" sz="2000" dirty="0"/>
              <a:t>{…, ─ 45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30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15</a:t>
            </a:r>
            <a:r>
              <a:rPr lang="es-MX" altLang="es-CL" sz="2000" u="none" dirty="0"/>
              <a:t>, 0, 15, 30, 45, …}</a:t>
            </a:r>
            <a:endParaRPr lang="es-CL" dirty="0"/>
          </a:p>
          <a:p>
            <a:endParaRPr lang="es-CL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3122034" y="2152122"/>
            <a:ext cx="583634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sz="2000" u="none" dirty="0"/>
              <a:t>Números de la forma </a:t>
            </a:r>
            <a:r>
              <a:rPr lang="es-MX" altLang="es-CL" sz="2000" b="1" u="none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s-MX" altLang="es-CL" sz="2000" b="1" i="1" u="none" dirty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es-MX" altLang="es-CL" sz="2000" i="1" u="none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s-MX" altLang="es-CL" sz="2000" u="none" dirty="0"/>
              <a:t>con </a:t>
            </a:r>
            <a:r>
              <a:rPr lang="es-MX" altLang="es-CL" sz="2000" b="1" i="1" u="none" dirty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es-MX" altLang="es-CL" sz="2000" u="none" dirty="0"/>
              <a:t> perteneciente a </a:t>
            </a:r>
            <a:r>
              <a:rPr lang="es-MX" altLang="es-CL" sz="2000" u="none" dirty="0">
                <a:latin typeface="Cambria Math" pitchFamily="18" charset="0"/>
              </a:rPr>
              <a:t>ℤ</a:t>
            </a:r>
            <a:r>
              <a:rPr lang="es-MX" altLang="es-CL" sz="2000" u="none" dirty="0"/>
              <a:t>.</a:t>
            </a:r>
            <a:endParaRPr lang="es-MX" altLang="es-CL" sz="2000" i="1" u="none" dirty="0">
              <a:solidFill>
                <a:schemeClr val="accent4">
                  <a:lumMod val="50000"/>
                </a:schemeClr>
              </a:solidFill>
            </a:endParaRPr>
          </a:p>
          <a:p>
            <a:pPr marL="0" lvl="1" eaLnBrk="1" hangingPunct="1"/>
            <a:r>
              <a:rPr lang="es-MX" altLang="es-CL" sz="2000" u="none" dirty="0"/>
              <a:t>		</a:t>
            </a:r>
            <a:endParaRPr lang="es-ES" altLang="es-CL" sz="2000" u="none" dirty="0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3225329" y="3035811"/>
            <a:ext cx="605564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sz="2000" u="none" dirty="0"/>
              <a:t>Números de la forma </a:t>
            </a:r>
            <a:r>
              <a:rPr lang="es-MX" altLang="es-CL" sz="2000" b="1" u="none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s-MX" altLang="es-CL" sz="2000" b="1" i="1" u="none" dirty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es-MX" altLang="es-CL" sz="2000" b="1" u="none" dirty="0">
                <a:solidFill>
                  <a:schemeClr val="accent4">
                    <a:lumMod val="50000"/>
                  </a:schemeClr>
                </a:solidFill>
              </a:rPr>
              <a:t>+1</a:t>
            </a:r>
            <a:r>
              <a:rPr lang="es-MX" altLang="es-CL" sz="2000" i="1" u="none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s-MX" altLang="es-CL" sz="2000" u="none" dirty="0"/>
              <a:t>con </a:t>
            </a:r>
            <a:r>
              <a:rPr lang="es-MX" altLang="es-CL" sz="2000" b="1" i="1" u="none" dirty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es-MX" altLang="es-CL" sz="2000" u="none" dirty="0"/>
              <a:t> perteneciente a </a:t>
            </a:r>
            <a:r>
              <a:rPr lang="es-MX" altLang="es-CL" sz="2000" u="none" dirty="0">
                <a:latin typeface="Cambria Math" pitchFamily="18" charset="0"/>
              </a:rPr>
              <a:t>ℤ </a:t>
            </a:r>
            <a:r>
              <a:rPr lang="es-MX" altLang="es-CL" sz="2000" u="none" dirty="0"/>
              <a:t>		</a:t>
            </a:r>
            <a:endParaRPr lang="es-ES" altLang="es-CL" sz="2000" u="none" dirty="0"/>
          </a:p>
        </p:txBody>
      </p:sp>
    </p:spTree>
    <p:extLst>
      <p:ext uri="{BB962C8B-B14F-4D97-AF65-F5344CB8AC3E}">
        <p14:creationId xmlns:p14="http://schemas.microsoft.com/office/powerpoint/2010/main" val="334124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Clasificación 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846455" y="1737360"/>
            <a:ext cx="8243888" cy="396875"/>
            <a:chOff x="0" y="436"/>
            <a:chExt cx="5193" cy="250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>
                  <a:solidFill>
                    <a:srgbClr val="7F7F7F"/>
                  </a:solidFill>
                </a:rPr>
                <a:t>Divisores </a:t>
              </a:r>
            </a:p>
          </p:txBody>
        </p:sp>
        <p:cxnSp>
          <p:nvCxnSpPr>
            <p:cNvPr id="6" name="19 Conector recto"/>
            <p:cNvCxnSpPr/>
            <p:nvPr/>
          </p:nvCxnSpPr>
          <p:spPr bwMode="auto">
            <a:xfrm>
              <a:off x="0" y="669"/>
              <a:ext cx="2200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97280" y="2170747"/>
            <a:ext cx="8353425" cy="935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algn="just" eaLnBrk="1" hangingPunct="1"/>
            <a:r>
              <a:rPr lang="es-MX" altLang="es-CL" sz="2000" u="none" dirty="0"/>
              <a:t>Los </a:t>
            </a:r>
            <a:r>
              <a:rPr lang="es-MX" altLang="es-CL" sz="2000" b="1" u="none" dirty="0">
                <a:solidFill>
                  <a:schemeClr val="folHlink"/>
                </a:solidFill>
              </a:rPr>
              <a:t>divisores</a:t>
            </a:r>
            <a:r>
              <a:rPr lang="es-MX" altLang="es-CL" sz="2000" u="none" dirty="0"/>
              <a:t> de un número entero son aquellos números enteros que lo dividen exactamente (división con resto cero). </a:t>
            </a:r>
          </a:p>
          <a:p>
            <a:pPr marL="0" lvl="1" algn="just" eaLnBrk="1" hangingPunct="1"/>
            <a:endParaRPr lang="es-MX" altLang="es-CL" sz="2000" u="none" dirty="0"/>
          </a:p>
          <a:p>
            <a:pPr marL="0" lvl="1" algn="just" eaLnBrk="1" hangingPunct="1"/>
            <a:endParaRPr lang="es-MX" altLang="es-CL" sz="2000" u="none" dirty="0"/>
          </a:p>
          <a:p>
            <a:pPr marL="0" lvl="1" algn="just" eaLnBrk="1" hangingPunct="1"/>
            <a:endParaRPr lang="es-MX" altLang="es-CL" sz="2000" u="none" dirty="0"/>
          </a:p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	</a:t>
            </a:r>
            <a:endParaRPr lang="es-ES" altLang="es-CL" sz="2000" u="none" dirty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881380" y="4572475"/>
            <a:ext cx="8243888" cy="396875"/>
            <a:chOff x="0" y="436"/>
            <a:chExt cx="5193" cy="250"/>
          </a:xfrm>
        </p:grpSpPr>
        <p:sp>
          <p:nvSpPr>
            <p:cNvPr id="9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>
                  <a:solidFill>
                    <a:srgbClr val="7F7F7F"/>
                  </a:solidFill>
                </a:rPr>
                <a:t>Números primos </a:t>
              </a:r>
            </a:p>
          </p:txBody>
        </p:sp>
        <p:cxnSp>
          <p:nvCxnSpPr>
            <p:cNvPr id="10" name="23 Conector recto"/>
            <p:cNvCxnSpPr/>
            <p:nvPr/>
          </p:nvCxnSpPr>
          <p:spPr bwMode="auto">
            <a:xfrm>
              <a:off x="0" y="669"/>
              <a:ext cx="2200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97280" y="5040787"/>
            <a:ext cx="8353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algn="just" eaLnBrk="1" hangingPunct="1"/>
            <a:r>
              <a:rPr lang="es-MX" altLang="es-CL" sz="2000" u="none" dirty="0"/>
              <a:t>Son aquellos números naturales que solo son divisibles por </a:t>
            </a:r>
            <a:r>
              <a:rPr lang="es-MX" altLang="es-CL" sz="2000" b="1" u="none" dirty="0"/>
              <a:t>1</a:t>
            </a:r>
            <a:r>
              <a:rPr lang="es-MX" altLang="es-CL" sz="2000" u="none" dirty="0"/>
              <a:t> y por </a:t>
            </a:r>
            <a:r>
              <a:rPr lang="es-MX" altLang="es-CL" sz="2000" b="1" u="none" dirty="0"/>
              <a:t>sí mismos</a:t>
            </a:r>
            <a:r>
              <a:rPr lang="es-MX" altLang="es-CL" sz="2000" u="none" dirty="0"/>
              <a:t> (solo tienen 2 divisores).</a:t>
            </a:r>
          </a:p>
          <a:p>
            <a:pPr marL="0" lvl="1" algn="just" eaLnBrk="1" hangingPunct="1"/>
            <a:endParaRPr lang="es-MX" altLang="es-CL" sz="2000" u="none" dirty="0"/>
          </a:p>
          <a:p>
            <a:pPr marL="0" lvl="1" algn="ctr" eaLnBrk="1" hangingPunct="1"/>
            <a:r>
              <a:rPr lang="es-MX" altLang="es-CL" sz="2000" u="none" dirty="0"/>
              <a:t> {2, 3, 5, 7, 11, 13, 17, 19, 23, 29,…}.</a:t>
            </a:r>
          </a:p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	</a:t>
            </a:r>
            <a:endParaRPr lang="es-ES" altLang="es-CL" sz="2000" u="none" dirty="0"/>
          </a:p>
        </p:txBody>
      </p:sp>
      <p:sp>
        <p:nvSpPr>
          <p:cNvPr id="12" name="1 CuadroTexto"/>
          <p:cNvSpPr txBox="1"/>
          <p:nvPr/>
        </p:nvSpPr>
        <p:spPr>
          <a:xfrm>
            <a:off x="846455" y="3350640"/>
            <a:ext cx="796384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just"/>
            <a:r>
              <a:rPr lang="es-MX" altLang="es-CL" sz="2000" u="none" dirty="0"/>
              <a:t>Divisores de 6: </a:t>
            </a:r>
            <a:r>
              <a:rPr lang="es-MX" altLang="es-CL" sz="2000" dirty="0"/>
              <a:t>{─ 6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3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2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1</a:t>
            </a:r>
            <a:r>
              <a:rPr lang="es-MX" altLang="es-CL" sz="2000" u="none" dirty="0"/>
              <a:t>, 1, 2, 3, 6}</a:t>
            </a:r>
          </a:p>
          <a:p>
            <a:pPr marL="0" lvl="1" algn="just"/>
            <a:endParaRPr lang="es-MX" altLang="es-CL" sz="2000" u="none" dirty="0"/>
          </a:p>
          <a:p>
            <a:pPr marL="0" lvl="1" algn="just"/>
            <a:r>
              <a:rPr lang="es-MX" altLang="es-CL" sz="2000" u="none" dirty="0"/>
              <a:t>Divisores de 24: </a:t>
            </a:r>
            <a:r>
              <a:rPr lang="es-MX" altLang="es-CL" sz="2000" dirty="0"/>
              <a:t>{─ 24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12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8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6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4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3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2</a:t>
            </a:r>
            <a:r>
              <a:rPr lang="es-MX" altLang="es-CL" sz="2000" u="none" dirty="0"/>
              <a:t>, </a:t>
            </a:r>
            <a:r>
              <a:rPr lang="es-MX" altLang="es-CL" sz="2000" dirty="0"/>
              <a:t>─ 1</a:t>
            </a:r>
            <a:r>
              <a:rPr lang="es-MX" altLang="es-CL" sz="2000" u="none" dirty="0"/>
              <a:t>, 1, 2, 3, 4, 6, 8, 12, 24}</a:t>
            </a:r>
          </a:p>
          <a:p>
            <a:endParaRPr lang="es-CL" dirty="0"/>
          </a:p>
        </p:txBody>
      </p:sp>
      <p:sp>
        <p:nvSpPr>
          <p:cNvPr id="13" name="21 CuadroTexto"/>
          <p:cNvSpPr txBox="1"/>
          <p:nvPr/>
        </p:nvSpPr>
        <p:spPr>
          <a:xfrm>
            <a:off x="1188987" y="2863768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just"/>
            <a:r>
              <a:rPr lang="es-MX" altLang="es-CL" sz="2200" b="1" u="none" dirty="0">
                <a:solidFill>
                  <a:srgbClr val="92D050"/>
                </a:solidFill>
              </a:rPr>
              <a:t>Ejemplo:</a:t>
            </a:r>
          </a:p>
        </p:txBody>
      </p:sp>
    </p:spTree>
    <p:extLst>
      <p:ext uri="{BB962C8B-B14F-4D97-AF65-F5344CB8AC3E}">
        <p14:creationId xmlns:p14="http://schemas.microsoft.com/office/powerpoint/2010/main" val="355353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63734" y="1872108"/>
            <a:ext cx="835342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algn="just" eaLnBrk="1" hangingPunct="1"/>
            <a:r>
              <a:rPr lang="es-MX" altLang="es-CL" sz="2000" u="none" dirty="0"/>
              <a:t>El mínimo común múltiplo (m.c.m.) de dos o más números naturales, corresponde al menor de los múltiplos positivos que tienen en común.</a:t>
            </a:r>
            <a:endParaRPr lang="es-ES" altLang="es-CL" sz="2000" u="none" dirty="0"/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404627" y="5428107"/>
            <a:ext cx="2808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 err="1">
                <a:solidFill>
                  <a:srgbClr val="84BD00"/>
                </a:solidFill>
                <a:latin typeface="+mj-lt"/>
              </a:rPr>
              <a:t>m.c.m.</a:t>
            </a:r>
            <a:r>
              <a:rPr lang="es-MX" sz="2000" u="none" dirty="0">
                <a:solidFill>
                  <a:srgbClr val="4B5D59"/>
                </a:solidFill>
                <a:latin typeface="+mj-lt"/>
              </a:rPr>
              <a:t> = 2 </a:t>
            </a:r>
            <a:r>
              <a:rPr lang="es-ES" sz="2000" u="none" dirty="0">
                <a:solidFill>
                  <a:srgbClr val="4B5D59"/>
                </a:solidFill>
                <a:latin typeface="+mj-lt"/>
              </a:rPr>
              <a:t>∙</a:t>
            </a:r>
            <a:r>
              <a:rPr lang="es-MX" sz="2000" u="none" dirty="0">
                <a:solidFill>
                  <a:srgbClr val="4B5D59"/>
                </a:solidFill>
                <a:latin typeface="+mj-lt"/>
              </a:rPr>
              <a:t> 2 </a:t>
            </a:r>
            <a:r>
              <a:rPr lang="es-ES" sz="2000" u="none" dirty="0">
                <a:solidFill>
                  <a:srgbClr val="4B5D59"/>
                </a:solidFill>
                <a:latin typeface="+mj-lt"/>
              </a:rPr>
              <a:t>∙</a:t>
            </a:r>
            <a:r>
              <a:rPr lang="es-MX" sz="2000" u="none" dirty="0">
                <a:solidFill>
                  <a:srgbClr val="4B5D59"/>
                </a:solidFill>
                <a:latin typeface="+mj-lt"/>
              </a:rPr>
              <a:t> 3 = </a:t>
            </a:r>
            <a:r>
              <a:rPr lang="es-MX" sz="2000" dirty="0">
                <a:solidFill>
                  <a:srgbClr val="84BD00"/>
                </a:solidFill>
                <a:latin typeface="+mj-lt"/>
              </a:rPr>
              <a:t>12</a:t>
            </a:r>
            <a:endParaRPr lang="es-ES" sz="2000" u="none" dirty="0">
              <a:solidFill>
                <a:srgbClr val="84BD00"/>
              </a:solidFill>
              <a:latin typeface="+mj-lt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63734" y="2808733"/>
            <a:ext cx="8569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altLang="es-CL" sz="2000" u="none" dirty="0"/>
              <a:t>El </a:t>
            </a:r>
            <a:r>
              <a:rPr lang="es-MX" altLang="es-CL" sz="2000" u="none" dirty="0" err="1"/>
              <a:t>m.c.m</a:t>
            </a:r>
            <a:r>
              <a:rPr lang="es-MX" altLang="es-CL" sz="2000" u="none" dirty="0"/>
              <a:t>. entre 2, 4 y 6 se puede obtener a través del siguiente método:</a:t>
            </a:r>
            <a:endParaRPr lang="es-ES" altLang="es-CL" sz="2000" u="none" dirty="0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6404627" y="3578670"/>
            <a:ext cx="1871662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4B5D59"/>
                </a:solidFill>
                <a:latin typeface="+mj-lt"/>
              </a:rPr>
              <a:t>2    4   6    </a:t>
            </a:r>
            <a:r>
              <a:rPr lang="es-MX" sz="2000" dirty="0">
                <a:solidFill>
                  <a:srgbClr val="4B5D59"/>
                </a:solidFill>
                <a:latin typeface="+mj-lt"/>
              </a:rPr>
              <a:t>2</a:t>
            </a:r>
            <a:endParaRPr lang="es-MX" sz="2000" u="none" dirty="0">
              <a:solidFill>
                <a:srgbClr val="4B5D59"/>
              </a:solidFill>
              <a:latin typeface="+mj-lt"/>
            </a:endParaRPr>
          </a:p>
          <a:p>
            <a:pPr marL="342900" indent="-342900">
              <a:spcBef>
                <a:spcPct val="50000"/>
              </a:spcBef>
              <a:buFontTx/>
              <a:buAutoNum type="arabicPlain"/>
              <a:defRPr/>
            </a:pPr>
            <a:r>
              <a:rPr lang="es-MX" sz="2000" u="none" dirty="0">
                <a:solidFill>
                  <a:srgbClr val="4B5D59"/>
                </a:solidFill>
                <a:latin typeface="+mj-lt"/>
              </a:rPr>
              <a:t> 2   3    2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4B5D59"/>
                </a:solidFill>
                <a:latin typeface="+mj-lt"/>
              </a:rPr>
              <a:t>      1   </a:t>
            </a:r>
            <a:r>
              <a:rPr lang="es-MX" sz="2000" dirty="0" smtClean="0">
                <a:solidFill>
                  <a:srgbClr val="4B5D59"/>
                </a:solidFill>
                <a:latin typeface="+mj-lt"/>
              </a:rPr>
              <a:t>3</a:t>
            </a:r>
            <a:r>
              <a:rPr lang="es-MX" sz="2000" u="none" dirty="0" smtClean="0">
                <a:solidFill>
                  <a:srgbClr val="4B5D59"/>
                </a:solidFill>
                <a:latin typeface="+mj-lt"/>
              </a:rPr>
              <a:t>   </a:t>
            </a:r>
            <a:r>
              <a:rPr lang="es-MX" sz="2000" dirty="0">
                <a:solidFill>
                  <a:srgbClr val="4B5D59"/>
                </a:solidFill>
                <a:latin typeface="+mj-lt"/>
              </a:rPr>
              <a:t>3</a:t>
            </a:r>
            <a:endParaRPr lang="es-MX" sz="2000" u="none" dirty="0">
              <a:solidFill>
                <a:srgbClr val="4B5D59"/>
              </a:solidFill>
              <a:latin typeface="+mj-lt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4B5D59"/>
                </a:solidFill>
                <a:latin typeface="+mj-lt"/>
              </a:rPr>
              <a:t>         </a:t>
            </a:r>
            <a:r>
              <a:rPr lang="es-MX" sz="2000" dirty="0">
                <a:solidFill>
                  <a:srgbClr val="4B5D59"/>
                </a:solidFill>
                <a:latin typeface="+mj-lt"/>
              </a:rPr>
              <a:t> </a:t>
            </a:r>
            <a:r>
              <a:rPr lang="es-MX" sz="2000" dirty="0" smtClean="0">
                <a:solidFill>
                  <a:srgbClr val="4B5D59"/>
                </a:solidFill>
                <a:latin typeface="+mj-lt"/>
              </a:rPr>
              <a:t> </a:t>
            </a:r>
            <a:r>
              <a:rPr lang="es-MX" sz="2000" dirty="0">
                <a:solidFill>
                  <a:srgbClr val="4B5D59"/>
                </a:solidFill>
                <a:latin typeface="+mj-lt"/>
              </a:rPr>
              <a:t>1</a:t>
            </a:r>
            <a:r>
              <a:rPr lang="es-MX" sz="2000" u="none" dirty="0">
                <a:solidFill>
                  <a:srgbClr val="4B5D59"/>
                </a:solidFill>
                <a:latin typeface="+mj-lt"/>
              </a:rPr>
              <a:t>   </a:t>
            </a:r>
            <a:endParaRPr lang="es-ES" sz="2000" u="none" dirty="0">
              <a:solidFill>
                <a:srgbClr val="4B5D59"/>
              </a:solidFill>
              <a:latin typeface="+mj-lt"/>
            </a:endParaRP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6496209" y="393109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7575709" y="3553270"/>
            <a:ext cx="0" cy="17446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1" name="Oval 23"/>
          <p:cNvSpPr>
            <a:spLocks noChangeArrowheads="1"/>
          </p:cNvSpPr>
          <p:nvPr/>
        </p:nvSpPr>
        <p:spPr bwMode="auto">
          <a:xfrm>
            <a:off x="7575709" y="3604100"/>
            <a:ext cx="431800" cy="1425515"/>
          </a:xfrm>
          <a:prstGeom prst="ellips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736759" y="3553270"/>
            <a:ext cx="4103688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altLang="es-CL" sz="2000" u="none" dirty="0"/>
              <a:t>Se divide cada número por números primos hasta que en cada columna quede 1. El producto de ellos corresponde al </a:t>
            </a:r>
            <a:r>
              <a:rPr lang="es-MX" altLang="es-CL" sz="2000" u="none" dirty="0" err="1"/>
              <a:t>m.c.m</a:t>
            </a:r>
            <a:r>
              <a:rPr lang="es-MX" altLang="es-CL" sz="2000" u="none" dirty="0"/>
              <a:t>. entre 2, 4 y 6.</a:t>
            </a:r>
            <a:endParaRPr lang="es-ES" altLang="es-CL" sz="2000" u="none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36391" y="32708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L" altLang="es-CL" b="1" dirty="0">
                <a:solidFill>
                  <a:srgbClr val="7F7F7F"/>
                </a:solidFill>
              </a:rPr>
              <a:t/>
            </a:r>
            <a:br>
              <a:rPr lang="es-CL" altLang="es-CL" b="1" dirty="0">
                <a:solidFill>
                  <a:srgbClr val="7F7F7F"/>
                </a:solidFill>
              </a:rPr>
            </a:br>
            <a:r>
              <a:rPr lang="es-CL" altLang="es-CL" sz="4900" dirty="0"/>
              <a:t>Mínimo común múltiplo (</a:t>
            </a:r>
            <a:r>
              <a:rPr lang="es-CL" altLang="es-CL" sz="4900" dirty="0" err="1"/>
              <a:t>m.c.m</a:t>
            </a:r>
            <a:r>
              <a:rPr lang="es-CL" altLang="es-CL" sz="4900" dirty="0"/>
              <a:t>.)</a:t>
            </a:r>
            <a:r>
              <a:rPr lang="es-CL" sz="4900" dirty="0"/>
              <a:t/>
            </a:r>
            <a:br>
              <a:rPr lang="es-CL" sz="4900" dirty="0"/>
            </a:br>
            <a:r>
              <a:rPr lang="es-CL" altLang="es-CL" b="1" dirty="0">
                <a:solidFill>
                  <a:srgbClr val="7F7F7F"/>
                </a:solidFill>
              </a:rPr>
              <a:t/>
            </a:r>
            <a:br>
              <a:rPr lang="es-CL" altLang="es-CL" b="1" dirty="0">
                <a:solidFill>
                  <a:srgbClr val="7F7F7F"/>
                </a:solidFill>
              </a:rPr>
            </a:br>
            <a:r>
              <a:rPr lang="es-CL" altLang="es-CL" b="1" dirty="0">
                <a:solidFill>
                  <a:srgbClr val="7F7F7F"/>
                </a:solidFill>
              </a:rPr>
              <a:t/>
            </a:r>
            <a:br>
              <a:rPr lang="es-CL" altLang="es-CL" b="1" dirty="0">
                <a:solidFill>
                  <a:srgbClr val="7F7F7F"/>
                </a:solidFill>
              </a:rPr>
            </a:br>
            <a:r>
              <a:rPr lang="es-CL" altLang="es-CL" b="1" dirty="0">
                <a:solidFill>
                  <a:srgbClr val="7F7F7F"/>
                </a:solidFill>
              </a:rPr>
              <a:t/>
            </a:r>
            <a:br>
              <a:rPr lang="es-CL" altLang="es-CL" b="1" dirty="0">
                <a:solidFill>
                  <a:srgbClr val="7F7F7F"/>
                </a:solidFill>
              </a:rPr>
            </a:br>
            <a:r>
              <a:rPr lang="es-CL" altLang="es-CL" b="1" dirty="0">
                <a:solidFill>
                  <a:srgbClr val="7F7F7F"/>
                </a:solidFill>
              </a:rPr>
              <a:t/>
            </a:r>
            <a:br>
              <a:rPr lang="es-CL" altLang="es-CL" b="1" dirty="0">
                <a:solidFill>
                  <a:srgbClr val="7F7F7F"/>
                </a:solidFill>
              </a:rPr>
            </a:br>
            <a:endParaRPr lang="es-CL" sz="5300" dirty="0"/>
          </a:p>
        </p:txBody>
      </p:sp>
    </p:spTree>
    <p:extLst>
      <p:ext uri="{BB962C8B-B14F-4D97-AF65-F5344CB8AC3E}">
        <p14:creationId xmlns:p14="http://schemas.microsoft.com/office/powerpoint/2010/main" val="402396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7334" y="1607732"/>
            <a:ext cx="835342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algn="just" eaLnBrk="1" hangingPunct="1"/>
            <a:r>
              <a:rPr lang="es-MX" altLang="es-CL" sz="2000" u="none" dirty="0"/>
              <a:t>El máximo común divisor de dos o más números naturales corresponde al mayor de los divisores positivos que tienen en común.</a:t>
            </a:r>
            <a:endParaRPr lang="es-ES" altLang="es-CL" sz="2000" u="none" dirty="0"/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736038" y="2525849"/>
            <a:ext cx="87137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El M.C.D. entre 36, 18 y 24 se puede obtener a través del siguiente método:</a:t>
            </a:r>
            <a:endParaRPr lang="es-ES" altLang="es-CL" sz="2000" u="none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6410154" y="3447665"/>
            <a:ext cx="20161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AutoNum type="arabicPlain" startAt="36"/>
              <a:defRPr/>
            </a:pPr>
            <a:r>
              <a:rPr lang="es-MX" sz="2000" u="none" dirty="0">
                <a:solidFill>
                  <a:srgbClr val="4B5D59"/>
                </a:solidFill>
                <a:latin typeface="+mj-lt"/>
              </a:rPr>
              <a:t>18   24  </a:t>
            </a:r>
            <a:r>
              <a:rPr lang="es-MX" sz="2000" u="none" dirty="0" smtClean="0">
                <a:solidFill>
                  <a:srgbClr val="4B5D59"/>
                </a:solidFill>
                <a:latin typeface="+mj-lt"/>
              </a:rPr>
              <a:t> </a:t>
            </a:r>
            <a:r>
              <a:rPr lang="es-MX" sz="2000" u="none" dirty="0">
                <a:solidFill>
                  <a:srgbClr val="4B5D59"/>
                </a:solidFill>
                <a:latin typeface="+mj-lt"/>
              </a:rPr>
              <a:t>2</a:t>
            </a:r>
            <a:endParaRPr lang="es-MX" sz="2000" dirty="0">
              <a:solidFill>
                <a:srgbClr val="4B5D59"/>
              </a:solidFill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4B5D59"/>
                </a:solidFill>
                <a:latin typeface="+mj-lt"/>
              </a:rPr>
              <a:t>18    9    12  </a:t>
            </a:r>
            <a:r>
              <a:rPr lang="es-MX" sz="2000" u="none" dirty="0" smtClean="0">
                <a:solidFill>
                  <a:srgbClr val="4B5D59"/>
                </a:solidFill>
                <a:latin typeface="+mj-lt"/>
              </a:rPr>
              <a:t>3</a:t>
            </a:r>
            <a:endParaRPr lang="es-MX" sz="2000" u="none" dirty="0">
              <a:solidFill>
                <a:srgbClr val="4B5D59"/>
              </a:solidFill>
              <a:latin typeface="+mj-lt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4B5D59"/>
                </a:solidFill>
                <a:latin typeface="+mj-lt"/>
              </a:rPr>
              <a:t>  6    3     4    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4B5D59"/>
                </a:solidFill>
                <a:latin typeface="+mj-lt"/>
              </a:rPr>
              <a:t>         </a:t>
            </a:r>
            <a:endParaRPr lang="es-ES" sz="2000" u="none" dirty="0">
              <a:solidFill>
                <a:srgbClr val="4B5D59"/>
              </a:solidFill>
              <a:latin typeface="+mj-lt"/>
            </a:endParaRPr>
          </a:p>
        </p:txBody>
      </p: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262054" y="3513985"/>
            <a:ext cx="1871663" cy="1511300"/>
            <a:chOff x="1473" y="2700"/>
            <a:chExt cx="1179" cy="952"/>
          </a:xfrm>
        </p:grpSpPr>
        <p:sp>
          <p:nvSpPr>
            <p:cNvPr id="8" name="Line 21"/>
            <p:cNvSpPr>
              <a:spLocks noChangeShapeType="1"/>
            </p:cNvSpPr>
            <p:nvPr/>
          </p:nvSpPr>
          <p:spPr bwMode="auto">
            <a:xfrm>
              <a:off x="1473" y="2881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>
              <a:off x="2425" y="2700"/>
              <a:ext cx="0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10" name="Oval 23"/>
          <p:cNvSpPr>
            <a:spLocks noChangeArrowheads="1"/>
          </p:cNvSpPr>
          <p:nvPr/>
        </p:nvSpPr>
        <p:spPr bwMode="auto">
          <a:xfrm>
            <a:off x="7814299" y="3368139"/>
            <a:ext cx="360362" cy="1008062"/>
          </a:xfrm>
          <a:prstGeom prst="ellips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722141" y="3560593"/>
            <a:ext cx="468153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altLang="es-CL" sz="2000" u="none" dirty="0"/>
              <a:t>Se divide por números primos que sean divisores comunes de los números, hasta que ya no se pueda dividir a todos en forma </a:t>
            </a:r>
            <a:r>
              <a:rPr lang="es-MX" altLang="es-CL" sz="2000" dirty="0"/>
              <a:t>simultánea</a:t>
            </a:r>
            <a:r>
              <a:rPr lang="es-MX" altLang="es-CL" sz="2000" u="none" dirty="0"/>
              <a:t>. El producto entre ellos corresponde al M.C.D.</a:t>
            </a:r>
            <a:endParaRPr lang="es-ES" altLang="es-CL" sz="2000" u="none" dirty="0"/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6369210" y="5099064"/>
            <a:ext cx="2808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chemeClr val="folHlink"/>
                </a:solidFill>
                <a:latin typeface="+mj-lt"/>
              </a:rPr>
              <a:t>M.C.D.</a:t>
            </a:r>
            <a:r>
              <a:rPr lang="es-MX" sz="2000" u="none" dirty="0">
                <a:solidFill>
                  <a:srgbClr val="4B5D59"/>
                </a:solidFill>
                <a:latin typeface="+mj-lt"/>
              </a:rPr>
              <a:t> = 2 </a:t>
            </a:r>
            <a:r>
              <a:rPr lang="es-ES" sz="2000" u="none" dirty="0">
                <a:solidFill>
                  <a:srgbClr val="4B5D59"/>
                </a:solidFill>
                <a:latin typeface="+mj-lt"/>
              </a:rPr>
              <a:t>∙</a:t>
            </a:r>
            <a:r>
              <a:rPr lang="es-MX" sz="2000" u="none" dirty="0">
                <a:solidFill>
                  <a:srgbClr val="4B5D59"/>
                </a:solidFill>
                <a:latin typeface="+mj-lt"/>
              </a:rPr>
              <a:t> 3 = </a:t>
            </a:r>
            <a:r>
              <a:rPr lang="es-MX" sz="2000" b="1" u="none" dirty="0">
                <a:solidFill>
                  <a:schemeClr val="folHlink"/>
                </a:solidFill>
                <a:latin typeface="+mj-lt"/>
              </a:rPr>
              <a:t>6</a:t>
            </a:r>
            <a:endParaRPr lang="es-ES" sz="2000" b="1" u="none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altLang="es-CL" dirty="0"/>
              <a:t>Máximo común divisor (M.C.D.)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9997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 animBg="1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Valor absoluto 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097280" y="1963567"/>
            <a:ext cx="84978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defRPr/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El valor absoluto de un número representa la distancia del número al cero en la recta numérica. </a:t>
            </a:r>
          </a:p>
          <a:p>
            <a:pPr marL="0" lvl="1" algn="just">
              <a:defRPr/>
            </a:pPr>
            <a:endParaRPr lang="es-MX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Por ejemplo, la distancia del 2 al origen es dos unidades,  igual que la distancia del (– 2) al origen. La notación es: |2| = 2  y |– 2| = 2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s-MX" sz="2000" u="none" dirty="0"/>
              <a:t>	</a:t>
            </a:r>
            <a:endParaRPr lang="es-ES" sz="2000" u="none" dirty="0"/>
          </a:p>
        </p:txBody>
      </p:sp>
      <p:grpSp>
        <p:nvGrpSpPr>
          <p:cNvPr id="26" name="Group 20"/>
          <p:cNvGrpSpPr>
            <a:grpSpLocks/>
          </p:cNvGrpSpPr>
          <p:nvPr/>
        </p:nvGrpSpPr>
        <p:grpSpPr bwMode="auto">
          <a:xfrm>
            <a:off x="2826068" y="4249567"/>
            <a:ext cx="4895850" cy="615950"/>
            <a:chOff x="1474" y="2966"/>
            <a:chExt cx="3084" cy="388"/>
          </a:xfrm>
        </p:grpSpPr>
        <p:sp>
          <p:nvSpPr>
            <p:cNvPr id="27" name="Line 21"/>
            <p:cNvSpPr>
              <a:spLocks noChangeShapeType="1"/>
            </p:cNvSpPr>
            <p:nvPr/>
          </p:nvSpPr>
          <p:spPr bwMode="auto">
            <a:xfrm>
              <a:off x="1474" y="3016"/>
              <a:ext cx="30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3016" y="2966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2109" y="2966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3923" y="2966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auto">
            <a:xfrm>
              <a:off x="1972" y="3102"/>
              <a:ext cx="31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-2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 Box 26"/>
            <p:cNvSpPr txBox="1">
              <a:spLocks noChangeArrowheads="1"/>
            </p:cNvSpPr>
            <p:nvPr/>
          </p:nvSpPr>
          <p:spPr bwMode="auto">
            <a:xfrm>
              <a:off x="3833" y="3102"/>
              <a:ext cx="31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 Box 27"/>
            <p:cNvSpPr txBox="1">
              <a:spLocks noChangeArrowheads="1"/>
            </p:cNvSpPr>
            <p:nvPr/>
          </p:nvSpPr>
          <p:spPr bwMode="auto">
            <a:xfrm>
              <a:off x="2925" y="3098"/>
              <a:ext cx="18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2563" y="2966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3515" y="2966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000">
                <a:latin typeface="+mj-lt"/>
                <a:cs typeface="+mn-cs"/>
              </a:endParaRPr>
            </a:p>
          </p:txBody>
        </p:sp>
      </p:grpSp>
      <p:grpSp>
        <p:nvGrpSpPr>
          <p:cNvPr id="36" name="Group 36"/>
          <p:cNvGrpSpPr>
            <a:grpSpLocks/>
          </p:cNvGrpSpPr>
          <p:nvPr/>
        </p:nvGrpSpPr>
        <p:grpSpPr bwMode="auto">
          <a:xfrm>
            <a:off x="3834131" y="4873468"/>
            <a:ext cx="3889304" cy="400051"/>
            <a:chOff x="2110" y="3359"/>
            <a:chExt cx="2449" cy="252"/>
          </a:xfrm>
        </p:grpSpPr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2110" y="3359"/>
              <a:ext cx="12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dirty="0">
                  <a:solidFill>
                    <a:srgbClr val="FF6600"/>
                  </a:solidFill>
                  <a:latin typeface="+mj-lt"/>
                </a:rPr>
                <a:t>2</a:t>
              </a:r>
              <a:r>
                <a:rPr lang="es-MX" sz="2000" u="none" dirty="0">
                  <a:solidFill>
                    <a:srgbClr val="FF6600"/>
                  </a:solidFill>
                  <a:latin typeface="+mj-lt"/>
                  <a:cs typeface="+mn-cs"/>
                </a:rPr>
                <a:t> unidades</a:t>
              </a:r>
              <a:endParaRPr lang="es-ES" sz="2000" u="none" dirty="0">
                <a:solidFill>
                  <a:srgbClr val="FF6600"/>
                </a:solidFill>
                <a:latin typeface="+mj-lt"/>
                <a:cs typeface="+mn-cs"/>
              </a:endParaRPr>
            </a:p>
          </p:txBody>
        </p:sp>
        <p:sp>
          <p:nvSpPr>
            <p:cNvPr id="38" name="Text Box 38"/>
            <p:cNvSpPr txBox="1">
              <a:spLocks noChangeArrowheads="1"/>
            </p:cNvSpPr>
            <p:nvPr/>
          </p:nvSpPr>
          <p:spPr bwMode="auto">
            <a:xfrm>
              <a:off x="3108" y="3359"/>
              <a:ext cx="145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dirty="0">
                  <a:solidFill>
                    <a:srgbClr val="FF6600"/>
                  </a:solidFill>
                  <a:latin typeface="+mj-lt"/>
                </a:rPr>
                <a:t>2</a:t>
              </a:r>
              <a:r>
                <a:rPr lang="es-MX" sz="2000" u="none" dirty="0">
                  <a:solidFill>
                    <a:srgbClr val="FF6600"/>
                  </a:solidFill>
                  <a:latin typeface="+mj-lt"/>
                  <a:cs typeface="+mn-cs"/>
                </a:rPr>
                <a:t> unidades</a:t>
              </a:r>
              <a:endParaRPr lang="es-ES" sz="2000" u="none" dirty="0">
                <a:solidFill>
                  <a:srgbClr val="FF6600"/>
                </a:solidFill>
                <a:latin typeface="+mj-lt"/>
                <a:cs typeface="+mn-cs"/>
              </a:endParaRPr>
            </a:p>
          </p:txBody>
        </p:sp>
      </p:grp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2681605" y="5883105"/>
            <a:ext cx="158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|– 13| = 13 </a:t>
            </a:r>
            <a:endParaRPr lang="es-ES" altLang="es-CL" sz="2000" u="none" dirty="0"/>
          </a:p>
        </p:txBody>
      </p: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4410393" y="5883105"/>
            <a:ext cx="1582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|4| = 4</a:t>
            </a:r>
            <a:endParaRPr lang="es-ES" altLang="es-CL" sz="2000" u="none" dirty="0"/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5921693" y="5883105"/>
            <a:ext cx="1655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|– 17| = 17</a:t>
            </a:r>
            <a:endParaRPr lang="es-ES" altLang="es-CL" sz="2000" u="none" dirty="0"/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1170305" y="5221585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 dirty="0">
                <a:solidFill>
                  <a:srgbClr val="84BD00"/>
                </a:solidFill>
              </a:rPr>
              <a:t>Ejemplo:</a:t>
            </a:r>
            <a:endParaRPr lang="es-ES" altLang="es-CL" sz="2000" b="1" u="none" dirty="0">
              <a:solidFill>
                <a:srgbClr val="84B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1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9" grpId="0"/>
      <p:bldP spid="40" grpId="0"/>
      <p:bldP spid="41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xmlns="" id="{C3DA20D0-46D0-4AFC-BBDD-8E3189664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S" altLang="es-CL" sz="3600" dirty="0">
                <a:solidFill>
                  <a:schemeClr val="accent2">
                    <a:lumMod val="50000"/>
                  </a:schemeClr>
                </a:solidFill>
              </a:rPr>
              <a:t> Números Racionales (Q)</a:t>
            </a:r>
            <a:endParaRPr lang="es-CL" altLang="es-CL" sz="3600" dirty="0">
              <a:solidFill>
                <a:schemeClr val="accent2">
                  <a:lumMod val="50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xmlns="" id="{BFFE0B10-7D07-41BD-B538-6E45852B6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756" y="1897061"/>
            <a:ext cx="975792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CL" dirty="0">
                <a:solidFill>
                  <a:srgbClr val="4B5D59"/>
                </a:solidFill>
                <a:latin typeface="Verdana" panose="020B0604030504040204" pitchFamily="34" charset="0"/>
              </a:rPr>
              <a:t>	Es el conjunto de todos aquellos números que 	se pueden escribir como fracción, es decir:</a:t>
            </a:r>
            <a:endParaRPr lang="es-ES" altLang="es-CL" dirty="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47109" name="AutoShape 5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720AEC8-6C26-4598-8AAD-1E03BF8E4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8657" y="6865936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grpSp>
        <p:nvGrpSpPr>
          <p:cNvPr id="47110" name="Group 6">
            <a:extLst>
              <a:ext uri="{FF2B5EF4-FFF2-40B4-BE49-F238E27FC236}">
                <a16:creationId xmlns:a16="http://schemas.microsoft.com/office/drawing/2014/main" xmlns="" id="{13FA4CDF-1E8E-484C-BE14-8288172C1300}"/>
              </a:ext>
            </a:extLst>
          </p:cNvPr>
          <p:cNvGrpSpPr>
            <a:grpSpLocks/>
          </p:cNvGrpSpPr>
          <p:nvPr/>
        </p:nvGrpSpPr>
        <p:grpSpPr bwMode="auto">
          <a:xfrm>
            <a:off x="1542219" y="2689224"/>
            <a:ext cx="6521450" cy="720725"/>
            <a:chOff x="1267" y="1434"/>
            <a:chExt cx="4108" cy="454"/>
          </a:xfrm>
        </p:grpSpPr>
        <p:grpSp>
          <p:nvGrpSpPr>
            <p:cNvPr id="47111" name="Group 7">
              <a:extLst>
                <a:ext uri="{FF2B5EF4-FFF2-40B4-BE49-F238E27FC236}">
                  <a16:creationId xmlns:a16="http://schemas.microsoft.com/office/drawing/2014/main" xmlns="" id="{18E8A44B-2602-4D69-921A-D633605235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7" y="1434"/>
              <a:ext cx="272" cy="454"/>
              <a:chOff x="2517" y="2024"/>
              <a:chExt cx="272" cy="454"/>
            </a:xfrm>
          </p:grpSpPr>
          <p:sp>
            <p:nvSpPr>
              <p:cNvPr id="47112" name="Text Box 8">
                <a:extLst>
                  <a:ext uri="{FF2B5EF4-FFF2-40B4-BE49-F238E27FC236}">
                    <a16:creationId xmlns:a16="http://schemas.microsoft.com/office/drawing/2014/main" xmlns="" id="{384E960B-406E-4E22-953E-7FB155701F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17" y="2024"/>
                <a:ext cx="2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altLang="es-CL">
                    <a:solidFill>
                      <a:srgbClr val="4B5D59"/>
                    </a:solidFill>
                    <a:latin typeface="Verdana" panose="020B0604030504040204" pitchFamily="34" charset="0"/>
                  </a:rPr>
                  <a:t>a</a:t>
                </a:r>
                <a:endParaRPr lang="es-ES" altLang="es-CL">
                  <a:solidFill>
                    <a:srgbClr val="4B5D59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7113" name="Text Box 9">
                <a:extLst>
                  <a:ext uri="{FF2B5EF4-FFF2-40B4-BE49-F238E27FC236}">
                    <a16:creationId xmlns:a16="http://schemas.microsoft.com/office/drawing/2014/main" xmlns="" id="{9E7B4235-0A0D-4801-84CF-09D2CDD6C8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17" y="2247"/>
                <a:ext cx="2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altLang="es-CL">
                    <a:solidFill>
                      <a:srgbClr val="4B5D59"/>
                    </a:solidFill>
                    <a:latin typeface="Verdana" panose="020B0604030504040204" pitchFamily="34" charset="0"/>
                  </a:rPr>
                  <a:t>b</a:t>
                </a:r>
                <a:endParaRPr lang="es-ES" altLang="es-CL">
                  <a:solidFill>
                    <a:srgbClr val="4B5D59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7114" name="Line 10">
                <a:extLst>
                  <a:ext uri="{FF2B5EF4-FFF2-40B4-BE49-F238E27FC236}">
                    <a16:creationId xmlns:a16="http://schemas.microsoft.com/office/drawing/2014/main" xmlns="" id="{00A319E5-DB3E-4BC9-B356-B888CA0E1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2251"/>
                <a:ext cx="13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  <p:sp>
          <p:nvSpPr>
            <p:cNvPr id="47115" name="AutoShape 11">
              <a:extLst>
                <a:ext uri="{FF2B5EF4-FFF2-40B4-BE49-F238E27FC236}">
                  <a16:creationId xmlns:a16="http://schemas.microsoft.com/office/drawing/2014/main" xmlns="" id="{3F0BE1A8-3595-4E47-BDC2-9259E523E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6" y="1480"/>
              <a:ext cx="45" cy="362"/>
            </a:xfrm>
            <a:prstGeom prst="leftBrace">
              <a:avLst>
                <a:gd name="adj1" fmla="val 67037"/>
                <a:gd name="adj2" fmla="val 5220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47116" name="Text Box 12">
              <a:extLst>
                <a:ext uri="{FF2B5EF4-FFF2-40B4-BE49-F238E27FC236}">
                  <a16:creationId xmlns:a16="http://schemas.microsoft.com/office/drawing/2014/main" xmlns="" id="{6B47F76E-CB33-434B-9DB0-8B3D7B9DBF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1525"/>
              <a:ext cx="3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altLang="es-CL">
                  <a:solidFill>
                    <a:srgbClr val="4B5D59"/>
                  </a:solidFill>
                  <a:latin typeface="Verdana" panose="020B0604030504040204" pitchFamily="34" charset="0"/>
                </a:rPr>
                <a:t>/ a y b son enteros, y b es distinto de cero</a:t>
              </a:r>
              <a:endParaRPr lang="es-ES" altLang="es-CL">
                <a:solidFill>
                  <a:srgbClr val="4B5D5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47117" name="AutoShape 13">
              <a:extLst>
                <a:ext uri="{FF2B5EF4-FFF2-40B4-BE49-F238E27FC236}">
                  <a16:creationId xmlns:a16="http://schemas.microsoft.com/office/drawing/2014/main" xmlns="" id="{E00EEB4B-B24F-403B-A6BD-1EF0938AC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" y="1480"/>
              <a:ext cx="46" cy="362"/>
            </a:xfrm>
            <a:prstGeom prst="rightBrace">
              <a:avLst>
                <a:gd name="adj1" fmla="val 65580"/>
                <a:gd name="adj2" fmla="val 5392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47118" name="Rectangle 14">
              <a:extLst>
                <a:ext uri="{FF2B5EF4-FFF2-40B4-BE49-F238E27FC236}">
                  <a16:creationId xmlns:a16="http://schemas.microsoft.com/office/drawing/2014/main" xmlns="" id="{3F9C860A-20D8-40F0-A3C6-8AEDF51D6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1509"/>
              <a:ext cx="41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altLang="es-CL" sz="2400">
                  <a:solidFill>
                    <a:srgbClr val="4B5D59"/>
                  </a:solidFill>
                </a:rPr>
                <a:t>Q</a:t>
              </a:r>
              <a:r>
                <a:rPr lang="es-MX" altLang="es-CL">
                  <a:solidFill>
                    <a:srgbClr val="4B5D59"/>
                  </a:solidFill>
                  <a:latin typeface="Verdana" panose="020B0604030504040204" pitchFamily="34" charset="0"/>
                </a:rPr>
                <a:t> =</a:t>
              </a:r>
              <a:endParaRPr lang="es-ES" altLang="es-CL">
                <a:solidFill>
                  <a:srgbClr val="4B5D59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47121" name="Text Box 17">
            <a:extLst>
              <a:ext uri="{FF2B5EF4-FFF2-40B4-BE49-F238E27FC236}">
                <a16:creationId xmlns:a16="http://schemas.microsoft.com/office/drawing/2014/main" xmlns="" id="{7C98BD53-D89A-4647-BBFA-B8950204E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195" y="4302124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altLang="es-CL">
                <a:solidFill>
                  <a:srgbClr val="99CC00"/>
                </a:solidFill>
                <a:latin typeface="Verdana" panose="020B0604030504040204" pitchFamily="34" charset="0"/>
              </a:rPr>
              <a:t>Ejemplos:</a:t>
            </a:r>
            <a:endParaRPr lang="es-ES" altLang="es-CL">
              <a:solidFill>
                <a:srgbClr val="99CC00"/>
              </a:solidFill>
              <a:latin typeface="Verdana" panose="020B0604030504040204" pitchFamily="34" charset="0"/>
            </a:endParaRPr>
          </a:p>
        </p:txBody>
      </p:sp>
      <p:grpSp>
        <p:nvGrpSpPr>
          <p:cNvPr id="47122" name="Group 18">
            <a:extLst>
              <a:ext uri="{FF2B5EF4-FFF2-40B4-BE49-F238E27FC236}">
                <a16:creationId xmlns:a16="http://schemas.microsoft.com/office/drawing/2014/main" xmlns="" id="{CBDFE22D-8629-4AD6-A1BA-79C14598D18F}"/>
              </a:ext>
            </a:extLst>
          </p:cNvPr>
          <p:cNvGrpSpPr>
            <a:grpSpLocks/>
          </p:cNvGrpSpPr>
          <p:nvPr/>
        </p:nvGrpSpPr>
        <p:grpSpPr bwMode="auto">
          <a:xfrm>
            <a:off x="1469195" y="4705348"/>
            <a:ext cx="6354763" cy="687388"/>
            <a:chOff x="1020" y="2704"/>
            <a:chExt cx="4003" cy="433"/>
          </a:xfrm>
        </p:grpSpPr>
        <p:sp>
          <p:nvSpPr>
            <p:cNvPr id="47123" name="Text Box 19">
              <a:extLst>
                <a:ext uri="{FF2B5EF4-FFF2-40B4-BE49-F238E27FC236}">
                  <a16:creationId xmlns:a16="http://schemas.microsoft.com/office/drawing/2014/main" xmlns="" id="{6199F590-618D-4E33-B11B-E8442C5C9C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0" y="2731"/>
              <a:ext cx="19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CL" altLang="es-CL">
                  <a:latin typeface="Verdana" panose="020B0604030504040204" pitchFamily="34" charset="0"/>
                </a:rPr>
                <a:t>2; 17; 0; -6; -45; </a:t>
              </a:r>
              <a:endParaRPr lang="es-ES" altLang="es-CL" u="sng">
                <a:latin typeface="Verdana" panose="020B0604030504040204" pitchFamily="34" charset="0"/>
              </a:endParaRPr>
            </a:p>
          </p:txBody>
        </p:sp>
        <p:grpSp>
          <p:nvGrpSpPr>
            <p:cNvPr id="47124" name="Group 20">
              <a:extLst>
                <a:ext uri="{FF2B5EF4-FFF2-40B4-BE49-F238E27FC236}">
                  <a16:creationId xmlns:a16="http://schemas.microsoft.com/office/drawing/2014/main" xmlns="" id="{FECF30B3-5294-4F53-8588-94006A7780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16" y="2705"/>
              <a:ext cx="545" cy="413"/>
              <a:chOff x="1111" y="2568"/>
              <a:chExt cx="454" cy="413"/>
            </a:xfrm>
          </p:grpSpPr>
          <p:sp>
            <p:nvSpPr>
              <p:cNvPr id="47125" name="Text Box 21">
                <a:extLst>
                  <a:ext uri="{FF2B5EF4-FFF2-40B4-BE49-F238E27FC236}">
                    <a16:creationId xmlns:a16="http://schemas.microsoft.com/office/drawing/2014/main" xmlns="" id="{5470C509-8A28-4A16-8B34-9AE3B4A1F7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6" y="2568"/>
                <a:ext cx="4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CL" altLang="es-CL" u="sng">
                    <a:latin typeface="Verdana" panose="020B0604030504040204" pitchFamily="34" charset="0"/>
                  </a:rPr>
                  <a:t>-2</a:t>
                </a:r>
                <a:r>
                  <a:rPr lang="es-CL" altLang="es-CL">
                    <a:latin typeface="Verdana" panose="020B0604030504040204" pitchFamily="34" charset="0"/>
                  </a:rPr>
                  <a:t>;</a:t>
                </a:r>
                <a:r>
                  <a:rPr lang="es-CL" altLang="es-CL" u="sng">
                    <a:latin typeface="Verdana" panose="020B0604030504040204" pitchFamily="34" charset="0"/>
                  </a:rPr>
                  <a:t> </a:t>
                </a:r>
                <a:endParaRPr lang="es-ES" altLang="es-CL" u="sng">
                  <a:latin typeface="Verdana" panose="020B0604030504040204" pitchFamily="34" charset="0"/>
                </a:endParaRPr>
              </a:p>
            </p:txBody>
          </p:sp>
          <p:sp>
            <p:nvSpPr>
              <p:cNvPr id="47126" name="Text Box 22">
                <a:extLst>
                  <a:ext uri="{FF2B5EF4-FFF2-40B4-BE49-F238E27FC236}">
                    <a16:creationId xmlns:a16="http://schemas.microsoft.com/office/drawing/2014/main" xmlns="" id="{DFCDE967-B061-4C9E-8279-BFD7944B7A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" y="2750"/>
                <a:ext cx="4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CL" altLang="es-CL">
                    <a:latin typeface="Verdana" panose="020B0604030504040204" pitchFamily="34" charset="0"/>
                  </a:rPr>
                  <a:t>  7</a:t>
                </a:r>
                <a:endParaRPr lang="es-ES" altLang="es-CL"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47127" name="Text Box 23">
              <a:extLst>
                <a:ext uri="{FF2B5EF4-FFF2-40B4-BE49-F238E27FC236}">
                  <a16:creationId xmlns:a16="http://schemas.microsoft.com/office/drawing/2014/main" xmlns="" id="{14B31AD6-9F20-4DDC-B4BE-196EB476F8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2750"/>
              <a:ext cx="6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CL" altLang="es-CL">
                  <a:latin typeface="Verdana" panose="020B0604030504040204" pitchFamily="34" charset="0"/>
                </a:rPr>
                <a:t>0,489; </a:t>
              </a:r>
              <a:endParaRPr lang="es-ES" altLang="es-CL" u="sng">
                <a:latin typeface="Verdana" panose="020B0604030504040204" pitchFamily="34" charset="0"/>
              </a:endParaRPr>
            </a:p>
          </p:txBody>
        </p:sp>
        <p:grpSp>
          <p:nvGrpSpPr>
            <p:cNvPr id="47128" name="Group 24">
              <a:extLst>
                <a:ext uri="{FF2B5EF4-FFF2-40B4-BE49-F238E27FC236}">
                  <a16:creationId xmlns:a16="http://schemas.microsoft.com/office/drawing/2014/main" xmlns="" id="{17AE901B-65A9-477A-B39E-0562C7E400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9" y="2750"/>
              <a:ext cx="509" cy="231"/>
              <a:chOff x="3651" y="2523"/>
              <a:chExt cx="509" cy="231"/>
            </a:xfrm>
          </p:grpSpPr>
          <p:sp>
            <p:nvSpPr>
              <p:cNvPr id="47129" name="Rectangle 25">
                <a:extLst>
                  <a:ext uri="{FF2B5EF4-FFF2-40B4-BE49-F238E27FC236}">
                    <a16:creationId xmlns:a16="http://schemas.microsoft.com/office/drawing/2014/main" xmlns="" id="{70E15D18-C6B1-45A4-AB8F-7B110675BD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1" y="2523"/>
                <a:ext cx="5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CL" altLang="es-CL">
                    <a:latin typeface="Verdana" panose="020B0604030504040204" pitchFamily="34" charset="0"/>
                  </a:rPr>
                  <a:t>2,18;</a:t>
                </a:r>
                <a:endParaRPr lang="es-ES" altLang="es-CL">
                  <a:latin typeface="Verdana" panose="020B0604030504040204" pitchFamily="34" charset="0"/>
                </a:endParaRPr>
              </a:p>
            </p:txBody>
          </p:sp>
          <p:sp>
            <p:nvSpPr>
              <p:cNvPr id="47130" name="Line 26">
                <a:extLst>
                  <a:ext uri="{FF2B5EF4-FFF2-40B4-BE49-F238E27FC236}">
                    <a16:creationId xmlns:a16="http://schemas.microsoft.com/office/drawing/2014/main" xmlns="" id="{D5893195-7772-4F6B-8991-0D6A368CB0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2568"/>
                <a:ext cx="154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  <p:grpSp>
          <p:nvGrpSpPr>
            <p:cNvPr id="47131" name="Group 27">
              <a:extLst>
                <a:ext uri="{FF2B5EF4-FFF2-40B4-BE49-F238E27FC236}">
                  <a16:creationId xmlns:a16="http://schemas.microsoft.com/office/drawing/2014/main" xmlns="" id="{66F63B15-A259-4AF5-A6DD-DB9373B9EB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22" y="2750"/>
              <a:ext cx="601" cy="231"/>
              <a:chOff x="3424" y="2914"/>
              <a:chExt cx="601" cy="231"/>
            </a:xfrm>
          </p:grpSpPr>
          <p:sp>
            <p:nvSpPr>
              <p:cNvPr id="47132" name="Rectangle 28">
                <a:extLst>
                  <a:ext uri="{FF2B5EF4-FFF2-40B4-BE49-F238E27FC236}">
                    <a16:creationId xmlns:a16="http://schemas.microsoft.com/office/drawing/2014/main" xmlns="" id="{A10B4712-4292-424E-941B-F81BFA7C3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2914"/>
                <a:ext cx="60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CL" altLang="es-CL">
                    <a:latin typeface="Verdana" panose="020B0604030504040204" pitchFamily="34" charset="0"/>
                  </a:rPr>
                  <a:t>-0,647</a:t>
                </a:r>
                <a:endParaRPr lang="es-ES" altLang="es-CL">
                  <a:latin typeface="Verdana" panose="020B0604030504040204" pitchFamily="34" charset="0"/>
                </a:endParaRPr>
              </a:p>
            </p:txBody>
          </p:sp>
          <p:sp>
            <p:nvSpPr>
              <p:cNvPr id="47133" name="Line 29">
                <a:extLst>
                  <a:ext uri="{FF2B5EF4-FFF2-40B4-BE49-F238E27FC236}">
                    <a16:creationId xmlns:a16="http://schemas.microsoft.com/office/drawing/2014/main" xmlns="" id="{AC3670C1-ACF3-4193-A54F-8266D0CBFD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8" y="2953"/>
                <a:ext cx="161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  <p:grpSp>
          <p:nvGrpSpPr>
            <p:cNvPr id="47134" name="Group 30">
              <a:extLst>
                <a:ext uri="{FF2B5EF4-FFF2-40B4-BE49-F238E27FC236}">
                  <a16:creationId xmlns:a16="http://schemas.microsoft.com/office/drawing/2014/main" xmlns="" id="{E3B5E660-65DB-40F1-8E45-639EBD3AF4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1" y="2704"/>
              <a:ext cx="454" cy="432"/>
              <a:chOff x="1111" y="2568"/>
              <a:chExt cx="454" cy="432"/>
            </a:xfrm>
          </p:grpSpPr>
          <p:sp>
            <p:nvSpPr>
              <p:cNvPr id="47135" name="Text Box 31">
                <a:extLst>
                  <a:ext uri="{FF2B5EF4-FFF2-40B4-BE49-F238E27FC236}">
                    <a16:creationId xmlns:a16="http://schemas.microsoft.com/office/drawing/2014/main" xmlns="" id="{C570B5CB-7B77-4C2D-92E7-4C78FB9C63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6" y="2568"/>
                <a:ext cx="40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CL" altLang="es-CL" sz="2000">
                    <a:latin typeface="Verdana" panose="020B0604030504040204" pitchFamily="34" charset="0"/>
                  </a:rPr>
                  <a:t>-</a:t>
                </a:r>
                <a:r>
                  <a:rPr lang="es-CL" altLang="es-CL" u="sng">
                    <a:latin typeface="Verdana" panose="020B0604030504040204" pitchFamily="34" charset="0"/>
                  </a:rPr>
                  <a:t>1</a:t>
                </a:r>
                <a:r>
                  <a:rPr lang="es-CL" altLang="es-CL" sz="2000">
                    <a:latin typeface="Verdana" panose="020B0604030504040204" pitchFamily="34" charset="0"/>
                  </a:rPr>
                  <a:t>;</a:t>
                </a:r>
                <a:endParaRPr lang="es-ES" altLang="es-CL" sz="2000" u="sng">
                  <a:latin typeface="Verdana" panose="020B0604030504040204" pitchFamily="34" charset="0"/>
                </a:endParaRPr>
              </a:p>
            </p:txBody>
          </p:sp>
          <p:sp>
            <p:nvSpPr>
              <p:cNvPr id="47136" name="Text Box 32">
                <a:extLst>
                  <a:ext uri="{FF2B5EF4-FFF2-40B4-BE49-F238E27FC236}">
                    <a16:creationId xmlns:a16="http://schemas.microsoft.com/office/drawing/2014/main" xmlns="" id="{6E564B96-C020-47E8-8C05-FE5B5E0B6D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" y="2750"/>
                <a:ext cx="40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CL" altLang="es-CL" sz="2000">
                    <a:latin typeface="Verdana" panose="020B0604030504040204" pitchFamily="34" charset="0"/>
                  </a:rPr>
                  <a:t>  </a:t>
                </a:r>
                <a:r>
                  <a:rPr lang="es-CL" altLang="es-CL">
                    <a:latin typeface="Verdana" panose="020B0604030504040204" pitchFamily="34" charset="0"/>
                  </a:rPr>
                  <a:t>8</a:t>
                </a:r>
                <a:endParaRPr lang="es-ES" altLang="es-CL">
                  <a:latin typeface="Verdana" panose="020B0604030504040204" pitchFamily="34" charset="0"/>
                </a:endParaRPr>
              </a:p>
            </p:txBody>
          </p:sp>
        </p:grpSp>
        <p:grpSp>
          <p:nvGrpSpPr>
            <p:cNvPr id="47137" name="Group 33">
              <a:extLst>
                <a:ext uri="{FF2B5EF4-FFF2-40B4-BE49-F238E27FC236}">
                  <a16:creationId xmlns:a16="http://schemas.microsoft.com/office/drawing/2014/main" xmlns="" id="{6965FB53-9A70-48B6-A46B-BED26E50CD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99" y="2705"/>
              <a:ext cx="454" cy="432"/>
              <a:chOff x="1111" y="2568"/>
              <a:chExt cx="454" cy="432"/>
            </a:xfrm>
          </p:grpSpPr>
          <p:sp>
            <p:nvSpPr>
              <p:cNvPr id="47138" name="Text Box 34">
                <a:extLst>
                  <a:ext uri="{FF2B5EF4-FFF2-40B4-BE49-F238E27FC236}">
                    <a16:creationId xmlns:a16="http://schemas.microsoft.com/office/drawing/2014/main" xmlns="" id="{AB6E2DC3-124D-4024-83B6-957F6E6D57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6" y="2568"/>
                <a:ext cx="40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CL" altLang="es-CL" u="sng">
                    <a:latin typeface="Verdana" panose="020B0604030504040204" pitchFamily="34" charset="0"/>
                  </a:rPr>
                  <a:t>14</a:t>
                </a:r>
                <a:r>
                  <a:rPr lang="es-CL" altLang="es-CL" sz="2000">
                    <a:latin typeface="Verdana" panose="020B0604030504040204" pitchFamily="34" charset="0"/>
                  </a:rPr>
                  <a:t>;</a:t>
                </a:r>
                <a:endParaRPr lang="es-ES" altLang="es-CL" sz="2000" u="sng">
                  <a:latin typeface="Verdana" panose="020B0604030504040204" pitchFamily="34" charset="0"/>
                </a:endParaRPr>
              </a:p>
            </p:txBody>
          </p:sp>
          <p:sp>
            <p:nvSpPr>
              <p:cNvPr id="47139" name="Text Box 35">
                <a:extLst>
                  <a:ext uri="{FF2B5EF4-FFF2-40B4-BE49-F238E27FC236}">
                    <a16:creationId xmlns:a16="http://schemas.microsoft.com/office/drawing/2014/main" xmlns="" id="{90C25BBA-A5C5-47BC-8750-9F6A7909EC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" y="2750"/>
                <a:ext cx="40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CL" altLang="es-CL" sz="2000">
                    <a:latin typeface="Verdana" panose="020B0604030504040204" pitchFamily="34" charset="0"/>
                  </a:rPr>
                  <a:t>  </a:t>
                </a:r>
                <a:r>
                  <a:rPr lang="es-CL" altLang="es-CL">
                    <a:latin typeface="Verdana" panose="020B0604030504040204" pitchFamily="34" charset="0"/>
                  </a:rPr>
                  <a:t>3</a:t>
                </a:r>
                <a:endParaRPr lang="es-ES" altLang="es-CL">
                  <a:latin typeface="Verdana" panose="020B0604030504040204" pitchFamily="34" charset="0"/>
                </a:endParaRPr>
              </a:p>
            </p:txBody>
          </p:sp>
        </p:grpSp>
      </p:grpSp>
      <p:sp>
        <p:nvSpPr>
          <p:cNvPr id="47140" name="Text Box 36">
            <a:extLst>
              <a:ext uri="{FF2B5EF4-FFF2-40B4-BE49-F238E27FC236}">
                <a16:creationId xmlns:a16="http://schemas.microsoft.com/office/drawing/2014/main" xmlns="" id="{9F03A1F4-F2D8-41C1-AF6A-853338BE0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220" y="5281611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altLang="es-CL" sz="2400">
              <a:latin typeface="Times New Roman" panose="02020603050405020304" pitchFamily="18" charset="0"/>
            </a:endParaRPr>
          </a:p>
        </p:txBody>
      </p:sp>
      <p:sp>
        <p:nvSpPr>
          <p:cNvPr id="47148" name="Text Box 44">
            <a:extLst>
              <a:ext uri="{FF2B5EF4-FFF2-40B4-BE49-F238E27FC236}">
                <a16:creationId xmlns:a16="http://schemas.microsoft.com/office/drawing/2014/main" xmlns="" id="{17134156-4453-4776-8AD2-D7AB5DBBE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195" y="3416299"/>
            <a:ext cx="4824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CL">
                <a:solidFill>
                  <a:srgbClr val="4B5D59"/>
                </a:solidFill>
                <a:latin typeface="Verdana" panose="020B0604030504040204" pitchFamily="34" charset="0"/>
              </a:rPr>
              <a:t>	a: numerador    y    b: denominador</a:t>
            </a:r>
            <a:endParaRPr lang="es-ES" altLang="es-CL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08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47121" grpId="0"/>
      <p:bldP spid="471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2728" y="403609"/>
            <a:ext cx="10058400" cy="695786"/>
          </a:xfrm>
        </p:spPr>
        <p:txBody>
          <a:bodyPr/>
          <a:lstStyle/>
          <a:p>
            <a:r>
              <a:rPr lang="es-CL" dirty="0"/>
              <a:t>Amplificación y simplificación en Q</a:t>
            </a: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652728" y="1492443"/>
            <a:ext cx="200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MX" sz="2000" b="1" u="none" dirty="0">
                <a:solidFill>
                  <a:schemeClr val="tx2">
                    <a:lumMod val="50000"/>
                  </a:schemeClr>
                </a:solidFill>
              </a:rPr>
              <a:t> Amplificación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795603" y="1951230"/>
            <a:ext cx="864235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s-MX" sz="1700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Amplificar una fracción significa multiplicar, tanto el numerador como el denominador, por un mismo número.</a:t>
            </a:r>
          </a:p>
          <a:p>
            <a:pPr algn="just">
              <a:spcBef>
                <a:spcPct val="50000"/>
              </a:spcBef>
            </a:pPr>
            <a:endParaRPr lang="es-MX" sz="2000" u="none" dirty="0">
              <a:cs typeface="Arial" charset="0"/>
            </a:endParaRPr>
          </a:p>
          <a:p>
            <a:pPr marL="542925" lvl="1" algn="just"/>
            <a:r>
              <a:rPr lang="es-MX" sz="2000" u="none" dirty="0">
                <a:cs typeface="Arial" charset="0"/>
              </a:rPr>
              <a:t>		</a:t>
            </a:r>
            <a:endParaRPr lang="es-ES" sz="2000" u="none" dirty="0">
              <a:cs typeface="Arial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795603" y="2644968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2000" b="1" u="none" dirty="0">
                <a:solidFill>
                  <a:srgbClr val="00B050"/>
                </a:solidFill>
                <a:cs typeface="Arial" charset="0"/>
              </a:rPr>
              <a:t>Ejemplo:</a:t>
            </a:r>
            <a:endParaRPr lang="es-ES" sz="2000" b="1" u="none" dirty="0">
              <a:solidFill>
                <a:srgbClr val="00B050"/>
              </a:solidFill>
              <a:cs typeface="Arial" charset="0"/>
            </a:endParaRPr>
          </a:p>
        </p:txBody>
      </p:sp>
      <p:grpSp>
        <p:nvGrpSpPr>
          <p:cNvPr id="27" name="Group 23"/>
          <p:cNvGrpSpPr>
            <a:grpSpLocks/>
          </p:cNvGrpSpPr>
          <p:nvPr/>
        </p:nvGrpSpPr>
        <p:grpSpPr bwMode="auto">
          <a:xfrm>
            <a:off x="5798609" y="2932504"/>
            <a:ext cx="431800" cy="720725"/>
            <a:chOff x="2517" y="2024"/>
            <a:chExt cx="272" cy="454"/>
          </a:xfrm>
        </p:grpSpPr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2517" y="202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2</a:t>
              </a: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</a:p>
          </p:txBody>
        </p:sp>
        <p:sp>
          <p:nvSpPr>
            <p:cNvPr id="29" name="Text Box 25"/>
            <p:cNvSpPr txBox="1">
              <a:spLocks noChangeArrowheads="1"/>
            </p:cNvSpPr>
            <p:nvPr/>
          </p:nvSpPr>
          <p:spPr bwMode="auto">
            <a:xfrm>
              <a:off x="2517" y="224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3</a:t>
              </a: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2550" y="2251"/>
              <a:ext cx="13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31" name="Group 33"/>
          <p:cNvGrpSpPr>
            <a:grpSpLocks/>
          </p:cNvGrpSpPr>
          <p:nvPr/>
        </p:nvGrpSpPr>
        <p:grpSpPr bwMode="auto">
          <a:xfrm>
            <a:off x="6158972" y="2932504"/>
            <a:ext cx="431800" cy="720725"/>
            <a:chOff x="2517" y="2024"/>
            <a:chExt cx="272" cy="45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2517" y="202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6</a:t>
              </a:r>
              <a:endParaRPr lang="es-ES" u="none">
                <a:solidFill>
                  <a:srgbClr val="FF9C41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2517" y="224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6</a:t>
              </a:r>
              <a:endParaRPr lang="es-ES" u="none">
                <a:solidFill>
                  <a:srgbClr val="FF9C41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4" name="Line 36"/>
            <p:cNvSpPr>
              <a:spLocks noChangeShapeType="1"/>
            </p:cNvSpPr>
            <p:nvPr/>
          </p:nvSpPr>
          <p:spPr bwMode="auto">
            <a:xfrm>
              <a:off x="2550" y="2251"/>
              <a:ext cx="137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810553" y="3094231"/>
            <a:ext cx="6408738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700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amplificar la fracción       por 6 resulta:</a:t>
            </a:r>
          </a:p>
        </p:txBody>
      </p:sp>
      <p:grpSp>
        <p:nvGrpSpPr>
          <p:cNvPr id="36" name="Group 37"/>
          <p:cNvGrpSpPr>
            <a:grpSpLocks/>
          </p:cNvGrpSpPr>
          <p:nvPr/>
        </p:nvGrpSpPr>
        <p:grpSpPr bwMode="auto">
          <a:xfrm>
            <a:off x="3543555" y="2932504"/>
            <a:ext cx="431800" cy="720725"/>
            <a:chOff x="2517" y="2024"/>
            <a:chExt cx="272" cy="454"/>
          </a:xfrm>
        </p:grpSpPr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2517" y="202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2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8" name="Text Box 39"/>
            <p:cNvSpPr txBox="1">
              <a:spLocks noChangeArrowheads="1"/>
            </p:cNvSpPr>
            <p:nvPr/>
          </p:nvSpPr>
          <p:spPr bwMode="auto">
            <a:xfrm>
              <a:off x="2517" y="224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3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2550" y="2251"/>
              <a:ext cx="13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6519334" y="3070617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>
                <a:solidFill>
                  <a:srgbClr val="4B5D59"/>
                </a:solidFill>
                <a:latin typeface="Verdana" pitchFamily="34" charset="0"/>
                <a:cs typeface="Arial" charset="0"/>
              </a:rPr>
              <a:t>=</a:t>
            </a:r>
            <a:endParaRPr lang="es-ES" u="none">
              <a:solidFill>
                <a:srgbClr val="4B5D59"/>
              </a:solidFill>
              <a:latin typeface="Verdana" pitchFamily="34" charset="0"/>
              <a:cs typeface="Arial" charset="0"/>
            </a:endParaRPr>
          </a:p>
        </p:txBody>
      </p:sp>
      <p:grpSp>
        <p:nvGrpSpPr>
          <p:cNvPr id="41" name="Group 48"/>
          <p:cNvGrpSpPr>
            <a:grpSpLocks/>
          </p:cNvGrpSpPr>
          <p:nvPr/>
        </p:nvGrpSpPr>
        <p:grpSpPr bwMode="auto">
          <a:xfrm>
            <a:off x="6823209" y="2938854"/>
            <a:ext cx="792163" cy="720725"/>
            <a:chOff x="2517" y="2614"/>
            <a:chExt cx="499" cy="454"/>
          </a:xfrm>
        </p:grpSpPr>
        <p:sp>
          <p:nvSpPr>
            <p:cNvPr id="42" name="Text Box 43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12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3" name="Text Box 44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18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882168" y="4035013"/>
            <a:ext cx="864235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s-MX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Simplificar una fracción significa dividir, tanto el numerador como el denominador, por un mismo número. Las fracciones que no se pueden simplificar se llaman </a:t>
            </a:r>
            <a:r>
              <a:rPr lang="es-MX" sz="2000" b="1" u="none" dirty="0">
                <a:solidFill>
                  <a:srgbClr val="0070C0"/>
                </a:solidFill>
              </a:rPr>
              <a:t>fracciones irreductibles</a:t>
            </a:r>
            <a:r>
              <a:rPr lang="es-MX" sz="2000" b="1" u="none" dirty="0">
                <a:solidFill>
                  <a:srgbClr val="84BD00"/>
                </a:solidFill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s-MX" sz="2000" b="1" u="none" dirty="0">
              <a:solidFill>
                <a:srgbClr val="84BD00"/>
              </a:solidFill>
              <a:cs typeface="Arial" charset="0"/>
            </a:endParaRPr>
          </a:p>
          <a:p>
            <a:pPr marL="542925" lvl="1" algn="just"/>
            <a:r>
              <a:rPr lang="es-MX" sz="2000" u="none" dirty="0">
                <a:cs typeface="Arial" charset="0"/>
              </a:rPr>
              <a:t>		</a:t>
            </a:r>
            <a:endParaRPr lang="es-ES" sz="2000" u="none" dirty="0">
              <a:cs typeface="Arial" charset="0"/>
            </a:endParaRPr>
          </a:p>
        </p:txBody>
      </p:sp>
      <p:grpSp>
        <p:nvGrpSpPr>
          <p:cNvPr id="46" name="Group 10"/>
          <p:cNvGrpSpPr>
            <a:grpSpLocks/>
          </p:cNvGrpSpPr>
          <p:nvPr/>
        </p:nvGrpSpPr>
        <p:grpSpPr bwMode="auto">
          <a:xfrm>
            <a:off x="6369021" y="5307189"/>
            <a:ext cx="431800" cy="720725"/>
            <a:chOff x="2517" y="2024"/>
            <a:chExt cx="272" cy="454"/>
          </a:xfrm>
        </p:grpSpPr>
        <p:sp>
          <p:nvSpPr>
            <p:cNvPr id="47" name="Text Box 11"/>
            <p:cNvSpPr txBox="1">
              <a:spLocks noChangeArrowheads="1"/>
            </p:cNvSpPr>
            <p:nvPr/>
          </p:nvSpPr>
          <p:spPr bwMode="auto">
            <a:xfrm>
              <a:off x="2517" y="202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3</a:t>
              </a:r>
              <a:endParaRPr lang="es-ES" u="none">
                <a:solidFill>
                  <a:srgbClr val="FF9C41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8" name="Text Box 12"/>
            <p:cNvSpPr txBox="1">
              <a:spLocks noChangeArrowheads="1"/>
            </p:cNvSpPr>
            <p:nvPr/>
          </p:nvSpPr>
          <p:spPr bwMode="auto">
            <a:xfrm>
              <a:off x="2517" y="224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3</a:t>
              </a:r>
              <a:endParaRPr lang="es-ES" u="none">
                <a:solidFill>
                  <a:srgbClr val="FF9C41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49" name="Line 13"/>
            <p:cNvSpPr>
              <a:spLocks noChangeShapeType="1"/>
            </p:cNvSpPr>
            <p:nvPr/>
          </p:nvSpPr>
          <p:spPr bwMode="auto">
            <a:xfrm>
              <a:off x="2550" y="2251"/>
              <a:ext cx="137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6663969" y="5474319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>
                <a:solidFill>
                  <a:srgbClr val="4B5D59"/>
                </a:solidFill>
                <a:latin typeface="Verdana" pitchFamily="34" charset="0"/>
                <a:cs typeface="Arial" charset="0"/>
              </a:rPr>
              <a:t>=</a:t>
            </a:r>
            <a:endParaRPr lang="es-ES" u="none">
              <a:solidFill>
                <a:srgbClr val="4B5D59"/>
              </a:solidFill>
              <a:latin typeface="Verdana" pitchFamily="34" charset="0"/>
              <a:cs typeface="Arial" charset="0"/>
            </a:endParaRPr>
          </a:p>
        </p:txBody>
      </p:sp>
      <p:grpSp>
        <p:nvGrpSpPr>
          <p:cNvPr id="51" name="Group 21"/>
          <p:cNvGrpSpPr>
            <a:grpSpLocks/>
          </p:cNvGrpSpPr>
          <p:nvPr/>
        </p:nvGrpSpPr>
        <p:grpSpPr bwMode="auto">
          <a:xfrm>
            <a:off x="7016721" y="5307189"/>
            <a:ext cx="792163" cy="720725"/>
            <a:chOff x="2517" y="2614"/>
            <a:chExt cx="499" cy="454"/>
          </a:xfrm>
        </p:grpSpPr>
        <p:sp>
          <p:nvSpPr>
            <p:cNvPr id="52" name="Text Box 22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9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3" name="Text Box 23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15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900924" y="5481390"/>
            <a:ext cx="6408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700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simplificar la fracción          por 3 resulta</a:t>
            </a:r>
            <a:r>
              <a:rPr lang="es-MX" sz="2000" u="none" dirty="0">
                <a:cs typeface="Arial" charset="0"/>
              </a:rPr>
              <a:t>:</a:t>
            </a:r>
          </a:p>
        </p:txBody>
      </p:sp>
      <p:grpSp>
        <p:nvGrpSpPr>
          <p:cNvPr id="56" name="Group 25"/>
          <p:cNvGrpSpPr>
            <a:grpSpLocks/>
          </p:cNvGrpSpPr>
          <p:nvPr/>
        </p:nvGrpSpPr>
        <p:grpSpPr bwMode="auto">
          <a:xfrm>
            <a:off x="3673492" y="5374585"/>
            <a:ext cx="792163" cy="720725"/>
            <a:chOff x="2517" y="2614"/>
            <a:chExt cx="499" cy="454"/>
          </a:xfrm>
        </p:grpSpPr>
        <p:sp>
          <p:nvSpPr>
            <p:cNvPr id="57" name="Text Box 26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27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8" name="Text Box 27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45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9" name="Line 28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60" name="Group 29"/>
          <p:cNvGrpSpPr>
            <a:grpSpLocks/>
          </p:cNvGrpSpPr>
          <p:nvPr/>
        </p:nvGrpSpPr>
        <p:grpSpPr bwMode="auto">
          <a:xfrm>
            <a:off x="5865784" y="5307189"/>
            <a:ext cx="792162" cy="720725"/>
            <a:chOff x="2517" y="2614"/>
            <a:chExt cx="499" cy="454"/>
          </a:xfrm>
        </p:grpSpPr>
        <p:sp>
          <p:nvSpPr>
            <p:cNvPr id="61" name="Text Box 30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27 :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45 :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63" name="Line 32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64" name="Rectangle 26"/>
          <p:cNvSpPr>
            <a:spLocks noChangeArrowheads="1"/>
          </p:cNvSpPr>
          <p:nvPr/>
        </p:nvSpPr>
        <p:spPr bwMode="auto">
          <a:xfrm>
            <a:off x="652728" y="3596178"/>
            <a:ext cx="20810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MX" sz="2000" b="1" u="none" dirty="0">
                <a:solidFill>
                  <a:schemeClr val="tx2">
                    <a:lumMod val="50000"/>
                  </a:schemeClr>
                </a:solidFill>
              </a:rPr>
              <a:t> Simplificación</a:t>
            </a: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869355" y="5041415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2000" b="1" u="none" dirty="0">
                <a:solidFill>
                  <a:srgbClr val="00B050"/>
                </a:solidFill>
                <a:cs typeface="Arial" charset="0"/>
              </a:rPr>
              <a:t>Ejemplo:</a:t>
            </a:r>
            <a:endParaRPr lang="es-ES" sz="2000" b="1" u="none" dirty="0">
              <a:solidFill>
                <a:srgbClr val="00B05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26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35" grpId="0"/>
      <p:bldP spid="40" grpId="0"/>
      <p:bldP spid="45" grpId="0"/>
      <p:bldP spid="50" grpId="0"/>
      <p:bldP spid="55" grpId="0"/>
      <p:bldP spid="64" grpId="0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Adición y sustracción en Q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2585" y="1480069"/>
            <a:ext cx="86423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s-MX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 distintas maneras de sumar y/o restar fracciones. Las ejemplificaremos:</a:t>
            </a:r>
            <a:endParaRPr lang="es-ES" u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794" y="2200794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70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Si los denominadores son iguales</a:t>
            </a:r>
            <a:r>
              <a:rPr lang="es-MX" sz="2000" u="none" dirty="0">
                <a:cs typeface="Arial" charset="0"/>
              </a:rPr>
              <a:t>:</a:t>
            </a:r>
            <a:r>
              <a:rPr lang="es-MX" u="none" dirty="0">
                <a:solidFill>
                  <a:srgbClr val="4B5D59"/>
                </a:solidFill>
                <a:latin typeface="Verdana" pitchFamily="34" charset="0"/>
                <a:cs typeface="Arial" charset="0"/>
              </a:rPr>
              <a:t>   </a:t>
            </a:r>
          </a:p>
        </p:txBody>
      </p: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1597" y="2761181"/>
            <a:ext cx="1330306" cy="722313"/>
            <a:chOff x="1429" y="1660"/>
            <a:chExt cx="998" cy="455"/>
          </a:xfrm>
        </p:grpSpPr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1429" y="1660"/>
              <a:ext cx="499" cy="454"/>
              <a:chOff x="2517" y="2614"/>
              <a:chExt cx="499" cy="454"/>
            </a:xfrm>
          </p:grpSpPr>
          <p:sp>
            <p:nvSpPr>
              <p:cNvPr id="13" name="Text Box 11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4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15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1701" y="174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+ </a:t>
              </a:r>
            </a:p>
          </p:txBody>
        </p:sp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1928" y="1661"/>
              <a:ext cx="499" cy="454"/>
              <a:chOff x="2517" y="2614"/>
              <a:chExt cx="499" cy="454"/>
            </a:xfrm>
          </p:grpSpPr>
          <p:sp>
            <p:nvSpPr>
              <p:cNvPr id="10" name="Text Box 17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7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1" name="Text Box 18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15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2" name="Line 19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066161" y="290564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solidFill>
                  <a:srgbClr val="4B5D59"/>
                </a:solidFill>
                <a:latin typeface="Verdana" pitchFamily="34" charset="0"/>
                <a:cs typeface="Arial" charset="0"/>
              </a:rPr>
              <a:t>= </a:t>
            </a:r>
          </a:p>
        </p:txBody>
      </p:sp>
      <p:grpSp>
        <p:nvGrpSpPr>
          <p:cNvPr id="17" name="Group 21"/>
          <p:cNvGrpSpPr>
            <a:grpSpLocks/>
          </p:cNvGrpSpPr>
          <p:nvPr/>
        </p:nvGrpSpPr>
        <p:grpSpPr bwMode="auto">
          <a:xfrm>
            <a:off x="1314924" y="2761182"/>
            <a:ext cx="792163" cy="720725"/>
            <a:chOff x="2517" y="2614"/>
            <a:chExt cx="499" cy="454"/>
          </a:xfrm>
        </p:grpSpPr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11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15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1" name="Group 67"/>
          <p:cNvGrpSpPr>
            <a:grpSpLocks/>
          </p:cNvGrpSpPr>
          <p:nvPr/>
        </p:nvGrpSpPr>
        <p:grpSpPr bwMode="auto">
          <a:xfrm>
            <a:off x="2176463" y="2772296"/>
            <a:ext cx="1226025" cy="781050"/>
            <a:chOff x="3288" y="1660"/>
            <a:chExt cx="998" cy="492"/>
          </a:xfrm>
        </p:grpSpPr>
        <p:grpSp>
          <p:nvGrpSpPr>
            <p:cNvPr id="22" name="Group 51"/>
            <p:cNvGrpSpPr>
              <a:grpSpLocks/>
            </p:cNvGrpSpPr>
            <p:nvPr/>
          </p:nvGrpSpPr>
          <p:grpSpPr bwMode="auto">
            <a:xfrm>
              <a:off x="3288" y="1660"/>
              <a:ext cx="499" cy="454"/>
              <a:chOff x="2517" y="2614"/>
              <a:chExt cx="499" cy="454"/>
            </a:xfrm>
          </p:grpSpPr>
          <p:sp>
            <p:nvSpPr>
              <p:cNvPr id="28" name="Text Box 52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4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29" name="Text Box 53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 dirty="0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15</a:t>
                </a:r>
                <a:endParaRPr lang="es-ES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30" name="Line 54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3" name="Rectangle 55"/>
            <p:cNvSpPr>
              <a:spLocks noChangeArrowheads="1"/>
            </p:cNvSpPr>
            <p:nvPr/>
          </p:nvSpPr>
          <p:spPr bwMode="auto">
            <a:xfrm>
              <a:off x="3605" y="1748"/>
              <a:ext cx="18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– </a:t>
              </a:r>
            </a:p>
          </p:txBody>
        </p:sp>
        <p:grpSp>
          <p:nvGrpSpPr>
            <p:cNvPr id="24" name="Group 56"/>
            <p:cNvGrpSpPr>
              <a:grpSpLocks/>
            </p:cNvGrpSpPr>
            <p:nvPr/>
          </p:nvGrpSpPr>
          <p:grpSpPr bwMode="auto">
            <a:xfrm>
              <a:off x="3787" y="1661"/>
              <a:ext cx="499" cy="454"/>
              <a:chOff x="2517" y="2614"/>
              <a:chExt cx="499" cy="454"/>
            </a:xfrm>
          </p:grpSpPr>
          <p:sp>
            <p:nvSpPr>
              <p:cNvPr id="25" name="Text Box 57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7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26" name="Text Box 58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15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27" name="Line 59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31" name="Rectangle 60"/>
          <p:cNvSpPr>
            <a:spLocks noChangeArrowheads="1"/>
          </p:cNvSpPr>
          <p:nvPr/>
        </p:nvSpPr>
        <p:spPr bwMode="auto">
          <a:xfrm>
            <a:off x="3179179" y="2947552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solidFill>
                  <a:srgbClr val="4B5D59"/>
                </a:solidFill>
                <a:latin typeface="Verdana" pitchFamily="34" charset="0"/>
                <a:cs typeface="Arial" charset="0"/>
              </a:rPr>
              <a:t>= </a:t>
            </a:r>
          </a:p>
        </p:txBody>
      </p:sp>
      <p:grpSp>
        <p:nvGrpSpPr>
          <p:cNvPr id="32" name="Group 61"/>
          <p:cNvGrpSpPr>
            <a:grpSpLocks/>
          </p:cNvGrpSpPr>
          <p:nvPr/>
        </p:nvGrpSpPr>
        <p:grpSpPr bwMode="auto">
          <a:xfrm>
            <a:off x="3435843" y="2790589"/>
            <a:ext cx="792163" cy="720725"/>
            <a:chOff x="2517" y="2614"/>
            <a:chExt cx="499" cy="454"/>
          </a:xfrm>
        </p:grpSpPr>
        <p:sp>
          <p:nvSpPr>
            <p:cNvPr id="33" name="Text Box 62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–3 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4" name="Text Box 63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15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35" name="Line 64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6" name="Rectangle 65"/>
          <p:cNvSpPr>
            <a:spLocks noChangeArrowheads="1"/>
          </p:cNvSpPr>
          <p:nvPr/>
        </p:nvSpPr>
        <p:spPr bwMode="auto">
          <a:xfrm>
            <a:off x="1861277" y="2917868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solidFill>
                  <a:srgbClr val="4B5D59"/>
                </a:solidFill>
                <a:latin typeface="Verdana" pitchFamily="34" charset="0"/>
                <a:cs typeface="Arial" charset="0"/>
              </a:rPr>
              <a:t>y </a:t>
            </a:r>
          </a:p>
        </p:txBody>
      </p:sp>
      <p:sp>
        <p:nvSpPr>
          <p:cNvPr id="37" name="Rectangle 25"/>
          <p:cNvSpPr>
            <a:spLocks noChangeArrowheads="1"/>
          </p:cNvSpPr>
          <p:nvPr/>
        </p:nvSpPr>
        <p:spPr bwMode="auto">
          <a:xfrm>
            <a:off x="0" y="3837507"/>
            <a:ext cx="6624638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70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Si uno de los denominadores</a:t>
            </a:r>
          </a:p>
          <a:p>
            <a:pPr>
              <a:spcBef>
                <a:spcPct val="50000"/>
              </a:spcBef>
            </a:pPr>
            <a:r>
              <a:rPr lang="es-MX" sz="170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 múltiplo del otro:</a:t>
            </a:r>
            <a:r>
              <a:rPr lang="es-MX" sz="1700" u="none" dirty="0">
                <a:solidFill>
                  <a:srgbClr val="4B5D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</p:txBody>
      </p:sp>
      <p:grpSp>
        <p:nvGrpSpPr>
          <p:cNvPr id="38" name="Group 68"/>
          <p:cNvGrpSpPr>
            <a:grpSpLocks/>
          </p:cNvGrpSpPr>
          <p:nvPr/>
        </p:nvGrpSpPr>
        <p:grpSpPr bwMode="auto">
          <a:xfrm>
            <a:off x="151794" y="4669240"/>
            <a:ext cx="1177826" cy="722312"/>
            <a:chOff x="1429" y="2840"/>
            <a:chExt cx="1089" cy="455"/>
          </a:xfrm>
        </p:grpSpPr>
        <p:grpSp>
          <p:nvGrpSpPr>
            <p:cNvPr id="39" name="Group 26"/>
            <p:cNvGrpSpPr>
              <a:grpSpLocks/>
            </p:cNvGrpSpPr>
            <p:nvPr/>
          </p:nvGrpSpPr>
          <p:grpSpPr bwMode="auto">
            <a:xfrm>
              <a:off x="1429" y="2840"/>
              <a:ext cx="499" cy="454"/>
              <a:chOff x="2517" y="2614"/>
              <a:chExt cx="499" cy="454"/>
            </a:xfrm>
          </p:grpSpPr>
          <p:sp>
            <p:nvSpPr>
              <p:cNvPr id="46" name="Text Box 27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2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47" name="Text Box 28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15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48" name="Line 29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40" name="Rectangle 30"/>
            <p:cNvSpPr>
              <a:spLocks noChangeArrowheads="1"/>
            </p:cNvSpPr>
            <p:nvPr/>
          </p:nvSpPr>
          <p:spPr bwMode="auto">
            <a:xfrm>
              <a:off x="1701" y="292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+ </a:t>
              </a:r>
            </a:p>
          </p:txBody>
        </p:sp>
        <p:grpSp>
          <p:nvGrpSpPr>
            <p:cNvPr id="41" name="Group 31"/>
            <p:cNvGrpSpPr>
              <a:grpSpLocks/>
            </p:cNvGrpSpPr>
            <p:nvPr/>
          </p:nvGrpSpPr>
          <p:grpSpPr bwMode="auto">
            <a:xfrm>
              <a:off x="1928" y="2841"/>
              <a:ext cx="499" cy="454"/>
              <a:chOff x="2517" y="2614"/>
              <a:chExt cx="499" cy="454"/>
            </a:xfrm>
          </p:grpSpPr>
          <p:sp>
            <p:nvSpPr>
              <p:cNvPr id="43" name="Text Box 32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7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44" name="Text Box 33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45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45" name="Line 34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42" name="Rectangle 35"/>
            <p:cNvSpPr>
              <a:spLocks noChangeArrowheads="1"/>
            </p:cNvSpPr>
            <p:nvPr/>
          </p:nvSpPr>
          <p:spPr bwMode="auto">
            <a:xfrm>
              <a:off x="2246" y="2931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= </a:t>
              </a:r>
            </a:p>
          </p:txBody>
        </p:sp>
      </p:grpSp>
      <p:grpSp>
        <p:nvGrpSpPr>
          <p:cNvPr id="49" name="Group 69"/>
          <p:cNvGrpSpPr>
            <a:grpSpLocks/>
          </p:cNvGrpSpPr>
          <p:nvPr/>
        </p:nvGrpSpPr>
        <p:grpSpPr bwMode="auto">
          <a:xfrm>
            <a:off x="1273837" y="4719838"/>
            <a:ext cx="1454543" cy="720725"/>
            <a:chOff x="2427" y="2841"/>
            <a:chExt cx="1043" cy="454"/>
          </a:xfrm>
        </p:grpSpPr>
        <p:sp>
          <p:nvSpPr>
            <p:cNvPr id="50" name="Text Box 37"/>
            <p:cNvSpPr txBox="1">
              <a:spLocks noChangeArrowheads="1"/>
            </p:cNvSpPr>
            <p:nvPr/>
          </p:nvSpPr>
          <p:spPr bwMode="auto">
            <a:xfrm>
              <a:off x="2427" y="2841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2</a:t>
              </a: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3</a:t>
              </a: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 +  7</a:t>
              </a: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1</a:t>
              </a:r>
              <a:endParaRPr lang="es-ES" u="none">
                <a:solidFill>
                  <a:srgbClr val="FF9C41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1" name="Text Box 38"/>
            <p:cNvSpPr txBox="1">
              <a:spLocks noChangeArrowheads="1"/>
            </p:cNvSpPr>
            <p:nvPr/>
          </p:nvSpPr>
          <p:spPr bwMode="auto">
            <a:xfrm>
              <a:off x="2698" y="3064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45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2" name="Line 39"/>
            <p:cNvSpPr>
              <a:spLocks noChangeShapeType="1"/>
            </p:cNvSpPr>
            <p:nvPr/>
          </p:nvSpPr>
          <p:spPr bwMode="auto">
            <a:xfrm>
              <a:off x="2472" y="3067"/>
              <a:ext cx="862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3" name="Rectangle 40"/>
          <p:cNvSpPr>
            <a:spLocks noChangeArrowheads="1"/>
          </p:cNvSpPr>
          <p:nvPr/>
        </p:nvSpPr>
        <p:spPr bwMode="auto">
          <a:xfrm>
            <a:off x="2560107" y="4847040"/>
            <a:ext cx="34328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solidFill>
                  <a:srgbClr val="4B5D59"/>
                </a:solidFill>
                <a:latin typeface="Verdana" pitchFamily="34" charset="0"/>
                <a:cs typeface="Arial" charset="0"/>
              </a:rPr>
              <a:t>= </a:t>
            </a:r>
          </a:p>
        </p:txBody>
      </p:sp>
      <p:grpSp>
        <p:nvGrpSpPr>
          <p:cNvPr id="54" name="Group 70"/>
          <p:cNvGrpSpPr>
            <a:grpSpLocks/>
          </p:cNvGrpSpPr>
          <p:nvPr/>
        </p:nvGrpSpPr>
        <p:grpSpPr bwMode="auto">
          <a:xfrm>
            <a:off x="2827271" y="4698489"/>
            <a:ext cx="989456" cy="720725"/>
            <a:chOff x="3742" y="2840"/>
            <a:chExt cx="784" cy="454"/>
          </a:xfrm>
        </p:grpSpPr>
        <p:sp>
          <p:nvSpPr>
            <p:cNvPr id="55" name="Text Box 42"/>
            <p:cNvSpPr txBox="1">
              <a:spLocks noChangeArrowheads="1"/>
            </p:cNvSpPr>
            <p:nvPr/>
          </p:nvSpPr>
          <p:spPr bwMode="auto">
            <a:xfrm>
              <a:off x="3742" y="2840"/>
              <a:ext cx="7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6 +7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6" name="Text Box 43"/>
            <p:cNvSpPr txBox="1">
              <a:spLocks noChangeArrowheads="1"/>
            </p:cNvSpPr>
            <p:nvPr/>
          </p:nvSpPr>
          <p:spPr bwMode="auto">
            <a:xfrm>
              <a:off x="3923" y="3063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45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57" name="Line 44"/>
            <p:cNvSpPr>
              <a:spLocks noChangeShapeType="1"/>
            </p:cNvSpPr>
            <p:nvPr/>
          </p:nvSpPr>
          <p:spPr bwMode="auto">
            <a:xfrm>
              <a:off x="3787" y="3066"/>
              <a:ext cx="499" cy="1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3516367" y="4847040"/>
            <a:ext cx="34328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solidFill>
                  <a:srgbClr val="4B5D59"/>
                </a:solidFill>
                <a:latin typeface="Verdana" pitchFamily="34" charset="0"/>
                <a:cs typeface="Arial" charset="0"/>
              </a:rPr>
              <a:t>= </a:t>
            </a:r>
          </a:p>
        </p:txBody>
      </p:sp>
      <p:grpSp>
        <p:nvGrpSpPr>
          <p:cNvPr id="59" name="Group 46"/>
          <p:cNvGrpSpPr>
            <a:grpSpLocks/>
          </p:cNvGrpSpPr>
          <p:nvPr/>
        </p:nvGrpSpPr>
        <p:grpSpPr bwMode="auto">
          <a:xfrm>
            <a:off x="3734495" y="4692139"/>
            <a:ext cx="792162" cy="720725"/>
            <a:chOff x="2517" y="2614"/>
            <a:chExt cx="499" cy="454"/>
          </a:xfrm>
        </p:grpSpPr>
        <p:sp>
          <p:nvSpPr>
            <p:cNvPr id="60" name="Text Box 47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13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61" name="Text Box 48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45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62" name="Line 49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4963687" y="2256748"/>
            <a:ext cx="6121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70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Si los denominadores son primos entre si:</a:t>
            </a:r>
            <a:r>
              <a:rPr lang="es-MX" sz="1700" u="none" dirty="0">
                <a:solidFill>
                  <a:srgbClr val="4B5D5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grpSp>
        <p:nvGrpSpPr>
          <p:cNvPr id="64" name="Group 58"/>
          <p:cNvGrpSpPr>
            <a:grpSpLocks/>
          </p:cNvGrpSpPr>
          <p:nvPr/>
        </p:nvGrpSpPr>
        <p:grpSpPr bwMode="auto">
          <a:xfrm>
            <a:off x="4963687" y="2790588"/>
            <a:ext cx="1298249" cy="722312"/>
            <a:chOff x="1292" y="981"/>
            <a:chExt cx="1089" cy="455"/>
          </a:xfrm>
        </p:grpSpPr>
        <p:grpSp>
          <p:nvGrpSpPr>
            <p:cNvPr id="65" name="Group 36"/>
            <p:cNvGrpSpPr>
              <a:grpSpLocks/>
            </p:cNvGrpSpPr>
            <p:nvPr/>
          </p:nvGrpSpPr>
          <p:grpSpPr bwMode="auto">
            <a:xfrm>
              <a:off x="1292" y="981"/>
              <a:ext cx="499" cy="454"/>
              <a:chOff x="2517" y="2614"/>
              <a:chExt cx="499" cy="454"/>
            </a:xfrm>
          </p:grpSpPr>
          <p:sp>
            <p:nvSpPr>
              <p:cNvPr id="72" name="Text Box 37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4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73" name="Text Box 38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5 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74" name="Line 39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66" name="Rectangle 40"/>
            <p:cNvSpPr>
              <a:spLocks noChangeArrowheads="1"/>
            </p:cNvSpPr>
            <p:nvPr/>
          </p:nvSpPr>
          <p:spPr bwMode="auto">
            <a:xfrm>
              <a:off x="1564" y="1068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+ </a:t>
              </a:r>
            </a:p>
          </p:txBody>
        </p:sp>
        <p:grpSp>
          <p:nvGrpSpPr>
            <p:cNvPr id="67" name="Group 41"/>
            <p:cNvGrpSpPr>
              <a:grpSpLocks/>
            </p:cNvGrpSpPr>
            <p:nvPr/>
          </p:nvGrpSpPr>
          <p:grpSpPr bwMode="auto">
            <a:xfrm>
              <a:off x="1791" y="982"/>
              <a:ext cx="499" cy="454"/>
              <a:chOff x="2517" y="2614"/>
              <a:chExt cx="499" cy="454"/>
            </a:xfrm>
          </p:grpSpPr>
          <p:sp>
            <p:nvSpPr>
              <p:cNvPr id="69" name="Text Box 42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 dirty="0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7</a:t>
                </a:r>
                <a:endParaRPr lang="es-ES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70" name="Text Box 43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 dirty="0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8</a:t>
                </a:r>
                <a:endParaRPr lang="es-ES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71" name="Line 44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68" name="Rectangle 45"/>
            <p:cNvSpPr>
              <a:spLocks noChangeArrowheads="1"/>
            </p:cNvSpPr>
            <p:nvPr/>
          </p:nvSpPr>
          <p:spPr bwMode="auto">
            <a:xfrm>
              <a:off x="2109" y="1072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= </a:t>
              </a:r>
            </a:p>
          </p:txBody>
        </p:sp>
      </p:grpSp>
      <p:grpSp>
        <p:nvGrpSpPr>
          <p:cNvPr id="75" name="Group 59"/>
          <p:cNvGrpSpPr>
            <a:grpSpLocks/>
          </p:cNvGrpSpPr>
          <p:nvPr/>
        </p:nvGrpSpPr>
        <p:grpSpPr bwMode="auto">
          <a:xfrm>
            <a:off x="6232318" y="2797941"/>
            <a:ext cx="1655763" cy="720725"/>
            <a:chOff x="2427" y="981"/>
            <a:chExt cx="1043" cy="454"/>
          </a:xfrm>
        </p:grpSpPr>
        <p:sp>
          <p:nvSpPr>
            <p:cNvPr id="76" name="Text Box 46"/>
            <p:cNvSpPr txBox="1">
              <a:spLocks noChangeArrowheads="1"/>
            </p:cNvSpPr>
            <p:nvPr/>
          </p:nvSpPr>
          <p:spPr bwMode="auto">
            <a:xfrm>
              <a:off x="2427" y="981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</a:t>
              </a: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8</a:t>
              </a: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 +  5</a:t>
              </a: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7</a:t>
              </a:r>
              <a:endParaRPr lang="es-ES" u="none">
                <a:solidFill>
                  <a:srgbClr val="FF9C41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77" name="Text Box 47"/>
            <p:cNvSpPr txBox="1">
              <a:spLocks noChangeArrowheads="1"/>
            </p:cNvSpPr>
            <p:nvPr/>
          </p:nvSpPr>
          <p:spPr bwMode="auto">
            <a:xfrm>
              <a:off x="2698" y="1204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40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78" name="Line 48"/>
            <p:cNvSpPr>
              <a:spLocks noChangeShapeType="1"/>
            </p:cNvSpPr>
            <p:nvPr/>
          </p:nvSpPr>
          <p:spPr bwMode="auto">
            <a:xfrm>
              <a:off x="2472" y="1207"/>
              <a:ext cx="862" cy="1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79" name="Group 60"/>
          <p:cNvGrpSpPr>
            <a:grpSpLocks/>
          </p:cNvGrpSpPr>
          <p:nvPr/>
        </p:nvGrpSpPr>
        <p:grpSpPr bwMode="auto">
          <a:xfrm>
            <a:off x="7888081" y="2813836"/>
            <a:ext cx="1655763" cy="720725"/>
            <a:chOff x="3515" y="981"/>
            <a:chExt cx="1043" cy="454"/>
          </a:xfrm>
        </p:grpSpPr>
        <p:sp>
          <p:nvSpPr>
            <p:cNvPr id="80" name="Text Box 49"/>
            <p:cNvSpPr txBox="1">
              <a:spLocks noChangeArrowheads="1"/>
            </p:cNvSpPr>
            <p:nvPr/>
          </p:nvSpPr>
          <p:spPr bwMode="auto">
            <a:xfrm>
              <a:off x="3515" y="981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32  +  35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81" name="Text Box 50"/>
            <p:cNvSpPr txBox="1">
              <a:spLocks noChangeArrowheads="1"/>
            </p:cNvSpPr>
            <p:nvPr/>
          </p:nvSpPr>
          <p:spPr bwMode="auto">
            <a:xfrm>
              <a:off x="3786" y="1204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40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82" name="Line 51"/>
            <p:cNvSpPr>
              <a:spLocks noChangeShapeType="1"/>
            </p:cNvSpPr>
            <p:nvPr/>
          </p:nvSpPr>
          <p:spPr bwMode="auto">
            <a:xfrm>
              <a:off x="3560" y="1207"/>
              <a:ext cx="726" cy="1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83" name="Rectangle 52"/>
          <p:cNvSpPr>
            <a:spLocks noChangeArrowheads="1"/>
          </p:cNvSpPr>
          <p:nvPr/>
        </p:nvSpPr>
        <p:spPr bwMode="auto">
          <a:xfrm>
            <a:off x="7643922" y="2943216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>
                <a:solidFill>
                  <a:srgbClr val="4B5D59"/>
                </a:solidFill>
                <a:latin typeface="Verdana" pitchFamily="34" charset="0"/>
                <a:cs typeface="Arial" charset="0"/>
              </a:rPr>
              <a:t>= </a:t>
            </a:r>
          </a:p>
        </p:txBody>
      </p:sp>
      <p:sp>
        <p:nvSpPr>
          <p:cNvPr id="84" name="Rectangle 53"/>
          <p:cNvSpPr>
            <a:spLocks noChangeArrowheads="1"/>
          </p:cNvSpPr>
          <p:nvPr/>
        </p:nvSpPr>
        <p:spPr bwMode="auto">
          <a:xfrm>
            <a:off x="9075564" y="2943216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solidFill>
                  <a:srgbClr val="4B5D59"/>
                </a:solidFill>
                <a:latin typeface="Verdana" pitchFamily="34" charset="0"/>
                <a:cs typeface="Arial" charset="0"/>
              </a:rPr>
              <a:t>= </a:t>
            </a:r>
          </a:p>
        </p:txBody>
      </p:sp>
      <p:grpSp>
        <p:nvGrpSpPr>
          <p:cNvPr id="85" name="Group 54"/>
          <p:cNvGrpSpPr>
            <a:grpSpLocks/>
          </p:cNvGrpSpPr>
          <p:nvPr/>
        </p:nvGrpSpPr>
        <p:grpSpPr bwMode="auto">
          <a:xfrm>
            <a:off x="9309362" y="2809073"/>
            <a:ext cx="792162" cy="720725"/>
            <a:chOff x="2517" y="2614"/>
            <a:chExt cx="499" cy="454"/>
          </a:xfrm>
        </p:grpSpPr>
        <p:sp>
          <p:nvSpPr>
            <p:cNvPr id="86" name="Text Box 55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67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87" name="Text Box 56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40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88" name="Line 57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89" name="Group 61"/>
          <p:cNvGrpSpPr>
            <a:grpSpLocks/>
          </p:cNvGrpSpPr>
          <p:nvPr/>
        </p:nvGrpSpPr>
        <p:grpSpPr bwMode="auto">
          <a:xfrm>
            <a:off x="4972919" y="4621553"/>
            <a:ext cx="1509823" cy="722313"/>
            <a:chOff x="1247" y="2160"/>
            <a:chExt cx="1020" cy="455"/>
          </a:xfrm>
        </p:grpSpPr>
        <p:grpSp>
          <p:nvGrpSpPr>
            <p:cNvPr id="90" name="Group 5"/>
            <p:cNvGrpSpPr>
              <a:grpSpLocks/>
            </p:cNvGrpSpPr>
            <p:nvPr/>
          </p:nvGrpSpPr>
          <p:grpSpPr bwMode="auto">
            <a:xfrm>
              <a:off x="1247" y="2160"/>
              <a:ext cx="499" cy="454"/>
              <a:chOff x="2517" y="2614"/>
              <a:chExt cx="499" cy="454"/>
            </a:xfrm>
          </p:grpSpPr>
          <p:sp>
            <p:nvSpPr>
              <p:cNvPr id="97" name="Text Box 6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 5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98" name="Text Box 7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12 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99" name="Line 8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91" name="Rectangle 9"/>
            <p:cNvSpPr>
              <a:spLocks noChangeArrowheads="1"/>
            </p:cNvSpPr>
            <p:nvPr/>
          </p:nvSpPr>
          <p:spPr bwMode="auto">
            <a:xfrm>
              <a:off x="1519" y="224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+ </a:t>
              </a:r>
            </a:p>
          </p:txBody>
        </p:sp>
        <p:grpSp>
          <p:nvGrpSpPr>
            <p:cNvPr id="92" name="Group 10"/>
            <p:cNvGrpSpPr>
              <a:grpSpLocks/>
            </p:cNvGrpSpPr>
            <p:nvPr/>
          </p:nvGrpSpPr>
          <p:grpSpPr bwMode="auto">
            <a:xfrm>
              <a:off x="1746" y="2161"/>
              <a:ext cx="499" cy="454"/>
              <a:chOff x="2517" y="2614"/>
              <a:chExt cx="499" cy="454"/>
            </a:xfrm>
          </p:grpSpPr>
          <p:sp>
            <p:nvSpPr>
              <p:cNvPr id="94" name="Text Box 11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7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95" name="Text Box 12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 dirty="0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18</a:t>
                </a:r>
                <a:endParaRPr lang="es-ES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96" name="Line 13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93" name="Rectangle 14"/>
            <p:cNvSpPr>
              <a:spLocks noChangeArrowheads="1"/>
            </p:cNvSpPr>
            <p:nvPr/>
          </p:nvSpPr>
          <p:spPr bwMode="auto">
            <a:xfrm>
              <a:off x="1995" y="2253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= </a:t>
              </a:r>
            </a:p>
          </p:txBody>
        </p:sp>
      </p:grpSp>
      <p:grpSp>
        <p:nvGrpSpPr>
          <p:cNvPr id="100" name="Group 62"/>
          <p:cNvGrpSpPr>
            <a:grpSpLocks/>
          </p:cNvGrpSpPr>
          <p:nvPr/>
        </p:nvGrpSpPr>
        <p:grpSpPr bwMode="auto">
          <a:xfrm>
            <a:off x="6339662" y="4638011"/>
            <a:ext cx="1655762" cy="720725"/>
            <a:chOff x="2382" y="2160"/>
            <a:chExt cx="1043" cy="454"/>
          </a:xfrm>
        </p:grpSpPr>
        <p:sp>
          <p:nvSpPr>
            <p:cNvPr id="101" name="Text Box 19"/>
            <p:cNvSpPr txBox="1">
              <a:spLocks noChangeArrowheads="1"/>
            </p:cNvSpPr>
            <p:nvPr/>
          </p:nvSpPr>
          <p:spPr bwMode="auto">
            <a:xfrm>
              <a:off x="2382" y="2160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5</a:t>
              </a: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3</a:t>
              </a: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 +  7</a:t>
              </a: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  <a:r>
                <a:rPr lang="es-MX" u="none">
                  <a:solidFill>
                    <a:srgbClr val="FF9C41"/>
                  </a:solidFill>
                  <a:latin typeface="Verdana" pitchFamily="34" charset="0"/>
                  <a:cs typeface="Arial" charset="0"/>
                </a:rPr>
                <a:t>2</a:t>
              </a:r>
              <a:endParaRPr lang="es-ES" u="none">
                <a:solidFill>
                  <a:srgbClr val="FF9C41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02" name="Text Box 20"/>
            <p:cNvSpPr txBox="1">
              <a:spLocks noChangeArrowheads="1"/>
            </p:cNvSpPr>
            <p:nvPr/>
          </p:nvSpPr>
          <p:spPr bwMode="auto">
            <a:xfrm>
              <a:off x="2653" y="2383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36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>
              <a:off x="2427" y="2386"/>
              <a:ext cx="862" cy="1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04" name="Group 63"/>
          <p:cNvGrpSpPr>
            <a:grpSpLocks/>
          </p:cNvGrpSpPr>
          <p:nvPr/>
        </p:nvGrpSpPr>
        <p:grpSpPr bwMode="auto">
          <a:xfrm>
            <a:off x="7953510" y="4621554"/>
            <a:ext cx="1655762" cy="720725"/>
            <a:chOff x="3470" y="2160"/>
            <a:chExt cx="1043" cy="454"/>
          </a:xfrm>
        </p:grpSpPr>
        <p:sp>
          <p:nvSpPr>
            <p:cNvPr id="105" name="Text Box 26"/>
            <p:cNvSpPr txBox="1">
              <a:spLocks noChangeArrowheads="1"/>
            </p:cNvSpPr>
            <p:nvPr/>
          </p:nvSpPr>
          <p:spPr bwMode="auto">
            <a:xfrm>
              <a:off x="3470" y="2160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15  +  14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06" name="Text Box 27"/>
            <p:cNvSpPr txBox="1">
              <a:spLocks noChangeArrowheads="1"/>
            </p:cNvSpPr>
            <p:nvPr/>
          </p:nvSpPr>
          <p:spPr bwMode="auto">
            <a:xfrm>
              <a:off x="3741" y="2383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36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07" name="Line 28"/>
            <p:cNvSpPr>
              <a:spLocks noChangeShapeType="1"/>
            </p:cNvSpPr>
            <p:nvPr/>
          </p:nvSpPr>
          <p:spPr bwMode="auto">
            <a:xfrm>
              <a:off x="3515" y="2386"/>
              <a:ext cx="726" cy="1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8" name="Rectangle 29"/>
          <p:cNvSpPr>
            <a:spLocks noChangeArrowheads="1"/>
          </p:cNvSpPr>
          <p:nvPr/>
        </p:nvSpPr>
        <p:spPr bwMode="auto">
          <a:xfrm>
            <a:off x="7719927" y="4767071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>
                <a:solidFill>
                  <a:srgbClr val="4B5D59"/>
                </a:solidFill>
                <a:latin typeface="Verdana" pitchFamily="34" charset="0"/>
                <a:cs typeface="Arial" charset="0"/>
              </a:rPr>
              <a:t>= </a:t>
            </a:r>
          </a:p>
        </p:txBody>
      </p:sp>
      <p:sp>
        <p:nvSpPr>
          <p:cNvPr id="109" name="Rectangle 30"/>
          <p:cNvSpPr>
            <a:spLocks noChangeArrowheads="1"/>
          </p:cNvSpPr>
          <p:nvPr/>
        </p:nvSpPr>
        <p:spPr bwMode="auto">
          <a:xfrm>
            <a:off x="9121183" y="4767071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solidFill>
                  <a:srgbClr val="4B5D59"/>
                </a:solidFill>
                <a:latin typeface="Verdana" pitchFamily="34" charset="0"/>
                <a:cs typeface="Arial" charset="0"/>
              </a:rPr>
              <a:t>= </a:t>
            </a:r>
          </a:p>
        </p:txBody>
      </p:sp>
      <p:grpSp>
        <p:nvGrpSpPr>
          <p:cNvPr id="110" name="Group 31"/>
          <p:cNvGrpSpPr>
            <a:grpSpLocks/>
          </p:cNvGrpSpPr>
          <p:nvPr/>
        </p:nvGrpSpPr>
        <p:grpSpPr bwMode="auto">
          <a:xfrm>
            <a:off x="9373044" y="4636133"/>
            <a:ext cx="792163" cy="720725"/>
            <a:chOff x="2517" y="2614"/>
            <a:chExt cx="499" cy="454"/>
          </a:xfrm>
        </p:grpSpPr>
        <p:sp>
          <p:nvSpPr>
            <p:cNvPr id="111" name="Text Box 32"/>
            <p:cNvSpPr txBox="1">
              <a:spLocks noChangeArrowheads="1"/>
            </p:cNvSpPr>
            <p:nvPr/>
          </p:nvSpPr>
          <p:spPr bwMode="auto">
            <a:xfrm>
              <a:off x="2517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29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12" name="Text Box 33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36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13" name="Line 34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14" name="Rectangle 35"/>
          <p:cNvSpPr>
            <a:spLocks noChangeArrowheads="1"/>
          </p:cNvSpPr>
          <p:nvPr/>
        </p:nvSpPr>
        <p:spPr bwMode="auto">
          <a:xfrm>
            <a:off x="5008578" y="3939255"/>
            <a:ext cx="5976938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70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Aplicando mínimo común múltiplo (</a:t>
            </a:r>
            <a:r>
              <a:rPr lang="es-MX" sz="1700" u="non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m.c.m</a:t>
            </a:r>
            <a:r>
              <a:rPr lang="es-MX" sz="170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.):</a:t>
            </a:r>
          </a:p>
        </p:txBody>
      </p:sp>
    </p:spTree>
    <p:extLst>
      <p:ext uri="{BB962C8B-B14F-4D97-AF65-F5344CB8AC3E}">
        <p14:creationId xmlns:p14="http://schemas.microsoft.com/office/powerpoint/2010/main" val="107405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31" grpId="0"/>
      <p:bldP spid="36" grpId="0"/>
      <p:bldP spid="37" grpId="0"/>
      <p:bldP spid="53" grpId="0"/>
      <p:bldP spid="58" grpId="0"/>
      <p:bldP spid="63" grpId="0"/>
      <p:bldP spid="83" grpId="0"/>
      <p:bldP spid="84" grpId="0"/>
      <p:bldP spid="108" grpId="0"/>
      <p:bldP spid="109" grpId="0"/>
      <p:bldP spid="1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Conjuntos numéricos </a:t>
            </a:r>
          </a:p>
        </p:txBody>
      </p:sp>
      <p:sp>
        <p:nvSpPr>
          <p:cNvPr id="32" name="86 Rectángulo"/>
          <p:cNvSpPr/>
          <p:nvPr/>
        </p:nvSpPr>
        <p:spPr bwMode="auto">
          <a:xfrm>
            <a:off x="3576642" y="2421365"/>
            <a:ext cx="4968875" cy="25209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33" name="2 Rectángulo"/>
          <p:cNvSpPr>
            <a:spLocks noChangeArrowheads="1"/>
          </p:cNvSpPr>
          <p:nvPr/>
        </p:nvSpPr>
        <p:spPr bwMode="auto">
          <a:xfrm>
            <a:off x="3792680" y="2637446"/>
            <a:ext cx="3240571" cy="2088787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4" name="91 Rectángulo"/>
          <p:cNvSpPr>
            <a:spLocks noChangeArrowheads="1"/>
          </p:cNvSpPr>
          <p:nvPr/>
        </p:nvSpPr>
        <p:spPr bwMode="auto">
          <a:xfrm>
            <a:off x="4008718" y="2781501"/>
            <a:ext cx="1872330" cy="1584597"/>
          </a:xfrm>
          <a:prstGeom prst="rect">
            <a:avLst/>
          </a:prstGeom>
          <a:solidFill>
            <a:srgbClr val="7EF3F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5" name="9 Rectángulo"/>
          <p:cNvSpPr>
            <a:spLocks noChangeArrowheads="1"/>
          </p:cNvSpPr>
          <p:nvPr/>
        </p:nvSpPr>
        <p:spPr bwMode="auto">
          <a:xfrm>
            <a:off x="4224756" y="2997582"/>
            <a:ext cx="1368241" cy="1152434"/>
          </a:xfrm>
          <a:prstGeom prst="rect">
            <a:avLst/>
          </a:prstGeom>
          <a:solidFill>
            <a:srgbClr val="DEFF9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6" name="97 CuadroTexto"/>
          <p:cNvSpPr txBox="1">
            <a:spLocks noChangeArrowheads="1"/>
          </p:cNvSpPr>
          <p:nvPr/>
        </p:nvSpPr>
        <p:spPr bwMode="auto">
          <a:xfrm>
            <a:off x="5278626" y="3789881"/>
            <a:ext cx="242359" cy="33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u="none"/>
              <a:t>Z</a:t>
            </a:r>
          </a:p>
        </p:txBody>
      </p:sp>
      <p:sp>
        <p:nvSpPr>
          <p:cNvPr id="37" name="16 Rectángulo"/>
          <p:cNvSpPr/>
          <p:nvPr/>
        </p:nvSpPr>
        <p:spPr bwMode="auto">
          <a:xfrm>
            <a:off x="4440242" y="3142090"/>
            <a:ext cx="865188" cy="863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38" name="17 CuadroTexto"/>
          <p:cNvSpPr txBox="1"/>
          <p:nvPr/>
        </p:nvSpPr>
        <p:spPr bwMode="auto">
          <a:xfrm>
            <a:off x="4729167" y="3645328"/>
            <a:ext cx="503238" cy="307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1400" u="none" dirty="0">
                <a:ea typeface="ＭＳ Ｐゴシック" pitchFamily="-107" charset="-128"/>
                <a:cs typeface="+mn-cs"/>
              </a:rPr>
              <a:t>IN</a:t>
            </a:r>
            <a:r>
              <a:rPr lang="es-ES" sz="1400" u="none" baseline="-25000" dirty="0">
                <a:ea typeface="ＭＳ Ｐゴシック" pitchFamily="-107" charset="-128"/>
                <a:cs typeface="+mn-cs"/>
              </a:rPr>
              <a:t>0</a:t>
            </a:r>
            <a:endParaRPr lang="es-ES" sz="1400" dirty="0">
              <a:cs typeface="+mn-cs"/>
            </a:endParaRPr>
          </a:p>
        </p:txBody>
      </p:sp>
      <p:grpSp>
        <p:nvGrpSpPr>
          <p:cNvPr id="39" name="22 Grupo"/>
          <p:cNvGrpSpPr/>
          <p:nvPr/>
        </p:nvGrpSpPr>
        <p:grpSpPr bwMode="auto">
          <a:xfrm>
            <a:off x="4621565" y="3250369"/>
            <a:ext cx="484718" cy="424198"/>
            <a:chOff x="5652120" y="4653136"/>
            <a:chExt cx="576064" cy="504056"/>
          </a:xfrm>
          <a:solidFill>
            <a:srgbClr val="FFC1C1"/>
          </a:solidFill>
        </p:grpSpPr>
        <p:sp>
          <p:nvSpPr>
            <p:cNvPr id="40" name="101 Rectángulo"/>
            <p:cNvSpPr/>
            <p:nvPr/>
          </p:nvSpPr>
          <p:spPr bwMode="auto">
            <a:xfrm>
              <a:off x="5652120" y="4653136"/>
              <a:ext cx="576064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>
                <a:cs typeface="+mn-cs"/>
              </a:endParaRPr>
            </a:p>
          </p:txBody>
        </p:sp>
        <p:sp>
          <p:nvSpPr>
            <p:cNvPr id="41" name="15 CuadroTexto"/>
            <p:cNvSpPr txBox="1"/>
            <p:nvPr/>
          </p:nvSpPr>
          <p:spPr>
            <a:xfrm>
              <a:off x="5724128" y="4725143"/>
              <a:ext cx="432048" cy="365815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sz="1400" u="none" dirty="0">
                  <a:ea typeface="ＭＳ Ｐゴシック" pitchFamily="-107" charset="-128"/>
                  <a:cs typeface="+mn-cs"/>
                </a:rPr>
                <a:t>IN</a:t>
              </a:r>
            </a:p>
          </p:txBody>
        </p:sp>
      </p:grpSp>
      <p:sp>
        <p:nvSpPr>
          <p:cNvPr id="42" name="6 CuadroTexto"/>
          <p:cNvSpPr txBox="1">
            <a:spLocks noChangeArrowheads="1"/>
          </p:cNvSpPr>
          <p:nvPr/>
        </p:nvSpPr>
        <p:spPr bwMode="auto">
          <a:xfrm>
            <a:off x="5566676" y="4005962"/>
            <a:ext cx="242359" cy="33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u="none"/>
              <a:t>Q</a:t>
            </a:r>
          </a:p>
        </p:txBody>
      </p:sp>
      <p:sp>
        <p:nvSpPr>
          <p:cNvPr id="43" name="94 Rectángulo"/>
          <p:cNvSpPr>
            <a:spLocks noChangeArrowheads="1"/>
          </p:cNvSpPr>
          <p:nvPr/>
        </p:nvSpPr>
        <p:spPr bwMode="auto">
          <a:xfrm>
            <a:off x="6025073" y="2781501"/>
            <a:ext cx="792139" cy="1584597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44" name="95 CuadroTexto"/>
          <p:cNvSpPr txBox="1">
            <a:spLocks noChangeArrowheads="1"/>
          </p:cNvSpPr>
          <p:nvPr/>
        </p:nvSpPr>
        <p:spPr bwMode="auto">
          <a:xfrm>
            <a:off x="6457149" y="4077990"/>
            <a:ext cx="545308" cy="33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u="none" dirty="0"/>
              <a:t>Q*</a:t>
            </a:r>
          </a:p>
        </p:txBody>
      </p:sp>
      <p:sp>
        <p:nvSpPr>
          <p:cNvPr id="45" name="52 CuadroTexto"/>
          <p:cNvSpPr txBox="1">
            <a:spLocks noChangeArrowheads="1"/>
          </p:cNvSpPr>
          <p:nvPr/>
        </p:nvSpPr>
        <p:spPr bwMode="auto">
          <a:xfrm>
            <a:off x="6718880" y="4366098"/>
            <a:ext cx="242359" cy="33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1600" u="none" dirty="0"/>
              <a:t>R</a:t>
            </a:r>
          </a:p>
        </p:txBody>
      </p:sp>
      <p:sp>
        <p:nvSpPr>
          <p:cNvPr id="46" name="48 Rectángulo"/>
          <p:cNvSpPr>
            <a:spLocks noChangeArrowheads="1"/>
          </p:cNvSpPr>
          <p:nvPr/>
        </p:nvSpPr>
        <p:spPr bwMode="auto">
          <a:xfrm>
            <a:off x="7249289" y="2637446"/>
            <a:ext cx="936165" cy="208878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47" name="49 CuadroTexto"/>
          <p:cNvSpPr txBox="1">
            <a:spLocks noChangeArrowheads="1"/>
          </p:cNvSpPr>
          <p:nvPr/>
        </p:nvSpPr>
        <p:spPr bwMode="auto">
          <a:xfrm>
            <a:off x="7897403" y="4356803"/>
            <a:ext cx="363538" cy="36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L" altLang="es-CL" u="none" dirty="0"/>
              <a:t>II</a:t>
            </a:r>
            <a:endParaRPr lang="es-ES" altLang="es-CL" u="none" dirty="0"/>
          </a:p>
        </p:txBody>
      </p:sp>
      <p:sp>
        <p:nvSpPr>
          <p:cNvPr id="48" name="46 CuadroTexto"/>
          <p:cNvSpPr txBox="1">
            <a:spLocks noChangeArrowheads="1"/>
          </p:cNvSpPr>
          <p:nvPr/>
        </p:nvSpPr>
        <p:spPr bwMode="auto">
          <a:xfrm>
            <a:off x="8199968" y="4539188"/>
            <a:ext cx="242359" cy="40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altLang="es-CL" sz="2000" u="none"/>
              <a:t>C</a:t>
            </a:r>
          </a:p>
        </p:txBody>
      </p:sp>
      <p:grpSp>
        <p:nvGrpSpPr>
          <p:cNvPr id="49" name="49 Grupo"/>
          <p:cNvGrpSpPr>
            <a:grpSpLocks/>
          </p:cNvGrpSpPr>
          <p:nvPr/>
        </p:nvGrpSpPr>
        <p:grpSpPr bwMode="auto">
          <a:xfrm>
            <a:off x="4274026" y="5345816"/>
            <a:ext cx="3887788" cy="542925"/>
            <a:chOff x="2843882" y="4542259"/>
            <a:chExt cx="3888358" cy="542925"/>
          </a:xfrm>
        </p:grpSpPr>
        <p:sp>
          <p:nvSpPr>
            <p:cNvPr id="50" name="Rectangle 24"/>
            <p:cNvSpPr>
              <a:spLocks noChangeArrowheads="1"/>
            </p:cNvSpPr>
            <p:nvPr/>
          </p:nvSpPr>
          <p:spPr bwMode="auto">
            <a:xfrm>
              <a:off x="2843882" y="4542259"/>
              <a:ext cx="3671888" cy="542925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s-CL" altLang="es-CL" u="none">
                <a:latin typeface="Verdana" pitchFamily="34" charset="0"/>
              </a:endParaRPr>
            </a:p>
          </p:txBody>
        </p:sp>
        <p:grpSp>
          <p:nvGrpSpPr>
            <p:cNvPr id="51" name="Group 33"/>
            <p:cNvGrpSpPr>
              <a:grpSpLocks/>
            </p:cNvGrpSpPr>
            <p:nvPr/>
          </p:nvGrpSpPr>
          <p:grpSpPr bwMode="auto">
            <a:xfrm>
              <a:off x="2915890" y="4614267"/>
              <a:ext cx="3816350" cy="396875"/>
              <a:chOff x="3243" y="2478"/>
              <a:chExt cx="2404" cy="250"/>
            </a:xfrm>
          </p:grpSpPr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3243" y="2478"/>
                <a:ext cx="24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s-MX" altLang="es-CL" sz="2000" u="none" dirty="0"/>
                  <a:t>IN      IN</a:t>
                </a:r>
                <a:r>
                  <a:rPr lang="es-MX" altLang="es-CL" u="none" baseline="-25000" dirty="0">
                    <a:latin typeface="Verdana" pitchFamily="34" charset="0"/>
                  </a:rPr>
                  <a:t>0</a:t>
                </a:r>
                <a:r>
                  <a:rPr lang="es-MX" altLang="es-CL" sz="2000" u="none" dirty="0"/>
                  <a:t>      Z      Q      IR     C</a:t>
                </a:r>
                <a:endParaRPr lang="es-ES" altLang="es-CL" sz="2000" u="none" dirty="0"/>
              </a:p>
            </p:txBody>
          </p:sp>
          <p:graphicFrame>
            <p:nvGraphicFramePr>
              <p:cNvPr id="53" name="Object 27"/>
              <p:cNvGraphicFramePr>
                <a:graphicFrameLocks noChangeAspect="1"/>
              </p:cNvGraphicFramePr>
              <p:nvPr/>
            </p:nvGraphicFramePr>
            <p:xfrm>
              <a:off x="3489" y="2543"/>
              <a:ext cx="186" cy="1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1" name="Ecuación" r:id="rId3" imgW="139579" imgH="114201" progId="Equation.3">
                      <p:embed/>
                    </p:oleObj>
                  </mc:Choice>
                  <mc:Fallback>
                    <p:oleObj name="Ecuación" r:id="rId3" imgW="139579" imgH="11420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89" y="2543"/>
                            <a:ext cx="186" cy="1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4" name="Object 28"/>
              <p:cNvGraphicFramePr>
                <a:graphicFrameLocks noChangeAspect="1"/>
              </p:cNvGraphicFramePr>
              <p:nvPr/>
            </p:nvGraphicFramePr>
            <p:xfrm>
              <a:off x="3999" y="2547"/>
              <a:ext cx="185" cy="1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2" name="Ecuación" r:id="rId5" imgW="139579" imgH="114201" progId="Equation.3">
                      <p:embed/>
                    </p:oleObj>
                  </mc:Choice>
                  <mc:Fallback>
                    <p:oleObj name="Ecuación" r:id="rId5" imgW="139579" imgH="11420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99" y="2547"/>
                            <a:ext cx="185" cy="1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5" name="Object 29"/>
              <p:cNvGraphicFramePr>
                <a:graphicFrameLocks noChangeAspect="1"/>
              </p:cNvGraphicFramePr>
              <p:nvPr/>
            </p:nvGraphicFramePr>
            <p:xfrm>
              <a:off x="4369" y="2543"/>
              <a:ext cx="186" cy="1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3" name="Ecuación" r:id="rId7" imgW="139579" imgH="114201" progId="Equation.3">
                      <p:embed/>
                    </p:oleObj>
                  </mc:Choice>
                  <mc:Fallback>
                    <p:oleObj name="Ecuación" r:id="rId7" imgW="139579" imgH="11420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69" y="2543"/>
                            <a:ext cx="186" cy="1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6" name="Object 30"/>
              <p:cNvGraphicFramePr>
                <a:graphicFrameLocks noChangeAspect="1"/>
              </p:cNvGraphicFramePr>
              <p:nvPr/>
            </p:nvGraphicFramePr>
            <p:xfrm>
              <a:off x="4738" y="2552"/>
              <a:ext cx="186" cy="1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4" name="Ecuación" r:id="rId8" imgW="139579" imgH="114201" progId="Equation.3">
                      <p:embed/>
                    </p:oleObj>
                  </mc:Choice>
                  <mc:Fallback>
                    <p:oleObj name="Ecuación" r:id="rId8" imgW="139579" imgH="11420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8" y="2552"/>
                            <a:ext cx="186" cy="1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7" name="Object 31"/>
              <p:cNvGraphicFramePr>
                <a:graphicFrameLocks noChangeAspect="1"/>
              </p:cNvGraphicFramePr>
              <p:nvPr/>
            </p:nvGraphicFramePr>
            <p:xfrm>
              <a:off x="5137" y="2547"/>
              <a:ext cx="186" cy="1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5" name="Ecuación" r:id="rId9" imgW="139579" imgH="114201" progId="Equation.3">
                      <p:embed/>
                    </p:oleObj>
                  </mc:Choice>
                  <mc:Fallback>
                    <p:oleObj name="Ecuación" r:id="rId9" imgW="139579" imgH="11420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37" y="2547"/>
                            <a:ext cx="186" cy="1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8" name="2 CuadroTexto"/>
          <p:cNvSpPr txBox="1"/>
          <p:nvPr/>
        </p:nvSpPr>
        <p:spPr>
          <a:xfrm>
            <a:off x="4649570" y="1845734"/>
            <a:ext cx="2823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>
                <a:solidFill>
                  <a:schemeClr val="accent4">
                    <a:lumMod val="50000"/>
                  </a:schemeClr>
                </a:solidFill>
              </a:rPr>
              <a:t>Diagrama representativo</a:t>
            </a:r>
          </a:p>
        </p:txBody>
      </p:sp>
    </p:spTree>
    <p:extLst>
      <p:ext uri="{BB962C8B-B14F-4D97-AF65-F5344CB8AC3E}">
        <p14:creationId xmlns:p14="http://schemas.microsoft.com/office/powerpoint/2010/main" val="281352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 animBg="1"/>
      <p:bldP spid="42" grpId="0"/>
      <p:bldP spid="43" grpId="0" animBg="1"/>
      <p:bldP spid="44" grpId="0"/>
      <p:bldP spid="45" grpId="0"/>
      <p:bldP spid="46" grpId="0" animBg="1"/>
      <p:bldP spid="47" grpId="0"/>
      <p:bldP spid="48" grpId="0"/>
      <p:bldP spid="5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Multiplicación y división 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488777" y="2092798"/>
            <a:ext cx="86423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s-MX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multiplican numeradores y denominadores entre sí. Los productos pasan a ser el nuevo numerador y el nuevo denominador.</a:t>
            </a:r>
            <a:endParaRPr lang="es-ES" u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7" name="Group 88"/>
          <p:cNvGrpSpPr>
            <a:grpSpLocks/>
          </p:cNvGrpSpPr>
          <p:nvPr/>
        </p:nvGrpSpPr>
        <p:grpSpPr bwMode="auto">
          <a:xfrm>
            <a:off x="2289002" y="3099273"/>
            <a:ext cx="1657350" cy="722313"/>
            <a:chOff x="1972" y="1025"/>
            <a:chExt cx="1044" cy="455"/>
          </a:xfrm>
        </p:grpSpPr>
        <p:grpSp>
          <p:nvGrpSpPr>
            <p:cNvPr id="58" name="Group 86"/>
            <p:cNvGrpSpPr>
              <a:grpSpLocks/>
            </p:cNvGrpSpPr>
            <p:nvPr/>
          </p:nvGrpSpPr>
          <p:grpSpPr bwMode="auto">
            <a:xfrm>
              <a:off x="1972" y="1025"/>
              <a:ext cx="1044" cy="455"/>
              <a:chOff x="1972" y="1025"/>
              <a:chExt cx="1044" cy="455"/>
            </a:xfrm>
          </p:grpSpPr>
          <p:grpSp>
            <p:nvGrpSpPr>
              <p:cNvPr id="60" name="Group 6"/>
              <p:cNvGrpSpPr>
                <a:grpSpLocks/>
              </p:cNvGrpSpPr>
              <p:nvPr/>
            </p:nvGrpSpPr>
            <p:grpSpPr bwMode="auto">
              <a:xfrm>
                <a:off x="1972" y="1025"/>
                <a:ext cx="499" cy="454"/>
                <a:chOff x="2517" y="2614"/>
                <a:chExt cx="499" cy="454"/>
              </a:xfrm>
            </p:grpSpPr>
            <p:sp>
              <p:nvSpPr>
                <p:cNvPr id="6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517" y="2614"/>
                  <a:ext cx="499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u="none">
                      <a:solidFill>
                        <a:srgbClr val="4B5D59"/>
                      </a:solidFill>
                      <a:latin typeface="Verdana" pitchFamily="34" charset="0"/>
                      <a:cs typeface="Arial" charset="0"/>
                    </a:rPr>
                    <a:t>–4</a:t>
                  </a:r>
                  <a:endParaRPr lang="es-ES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endParaRPr>
                </a:p>
              </p:txBody>
            </p:sp>
            <p:sp>
              <p:nvSpPr>
                <p:cNvPr id="6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517" y="2837"/>
                  <a:ext cx="45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u="none">
                      <a:solidFill>
                        <a:srgbClr val="4B5D59"/>
                      </a:solidFill>
                      <a:latin typeface="Verdana" pitchFamily="34" charset="0"/>
                      <a:cs typeface="Arial" charset="0"/>
                    </a:rPr>
                    <a:t> 5 </a:t>
                  </a:r>
                  <a:endParaRPr lang="es-ES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endParaRPr>
                </a:p>
              </p:txBody>
            </p:sp>
            <p:sp>
              <p:nvSpPr>
                <p:cNvPr id="68" name="Line 9"/>
                <p:cNvSpPr>
                  <a:spLocks noChangeShapeType="1"/>
                </p:cNvSpPr>
                <p:nvPr/>
              </p:nvSpPr>
              <p:spPr bwMode="auto">
                <a:xfrm>
                  <a:off x="2562" y="2840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rgbClr val="4B5D5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61" name="Group 11"/>
              <p:cNvGrpSpPr>
                <a:grpSpLocks/>
              </p:cNvGrpSpPr>
              <p:nvPr/>
            </p:nvGrpSpPr>
            <p:grpSpPr bwMode="auto">
              <a:xfrm>
                <a:off x="2381" y="1026"/>
                <a:ext cx="499" cy="454"/>
                <a:chOff x="2517" y="2614"/>
                <a:chExt cx="499" cy="454"/>
              </a:xfrm>
            </p:grpSpPr>
            <p:sp>
              <p:nvSpPr>
                <p:cNvPr id="6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517" y="2614"/>
                  <a:ext cx="499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u="none">
                      <a:solidFill>
                        <a:srgbClr val="4B5D59"/>
                      </a:solidFill>
                      <a:latin typeface="Verdana" pitchFamily="34" charset="0"/>
                      <a:cs typeface="Arial" charset="0"/>
                    </a:rPr>
                    <a:t> 7</a:t>
                  </a:r>
                  <a:endParaRPr lang="es-ES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endParaRPr>
                </a:p>
              </p:txBody>
            </p:sp>
            <p:sp>
              <p:nvSpPr>
                <p:cNvPr id="6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517" y="2837"/>
                  <a:ext cx="45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u="none">
                      <a:solidFill>
                        <a:srgbClr val="4B5D59"/>
                      </a:solidFill>
                      <a:latin typeface="Verdana" pitchFamily="34" charset="0"/>
                      <a:cs typeface="Arial" charset="0"/>
                    </a:rPr>
                    <a:t> 8</a:t>
                  </a:r>
                  <a:endParaRPr lang="es-ES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endParaRPr>
                </a:p>
              </p:txBody>
            </p:sp>
            <p:sp>
              <p:nvSpPr>
                <p:cNvPr id="65" name="Line 14"/>
                <p:cNvSpPr>
                  <a:spLocks noChangeShapeType="1"/>
                </p:cNvSpPr>
                <p:nvPr/>
              </p:nvSpPr>
              <p:spPr bwMode="auto">
                <a:xfrm>
                  <a:off x="2562" y="2840"/>
                  <a:ext cx="227" cy="0"/>
                </a:xfrm>
                <a:prstGeom prst="line">
                  <a:avLst/>
                </a:prstGeom>
                <a:noFill/>
                <a:ln w="9525">
                  <a:solidFill>
                    <a:srgbClr val="4B5D5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62" name="Rectangle 15"/>
              <p:cNvSpPr>
                <a:spLocks noChangeArrowheads="1"/>
              </p:cNvSpPr>
              <p:nvPr/>
            </p:nvSpPr>
            <p:spPr bwMode="auto">
              <a:xfrm>
                <a:off x="2744" y="1116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= </a:t>
                </a:r>
              </a:p>
            </p:txBody>
          </p:sp>
        </p:grpSp>
        <p:sp>
          <p:nvSpPr>
            <p:cNvPr id="59" name="Rectangle 10"/>
            <p:cNvSpPr>
              <a:spLocks noChangeArrowheads="1"/>
            </p:cNvSpPr>
            <p:nvPr/>
          </p:nvSpPr>
          <p:spPr bwMode="auto">
            <a:xfrm>
              <a:off x="2244" y="1112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</a:t>
              </a:r>
            </a:p>
          </p:txBody>
        </p:sp>
      </p:grpSp>
      <p:grpSp>
        <p:nvGrpSpPr>
          <p:cNvPr id="69" name="Group 16"/>
          <p:cNvGrpSpPr>
            <a:grpSpLocks/>
          </p:cNvGrpSpPr>
          <p:nvPr/>
        </p:nvGrpSpPr>
        <p:grpSpPr bwMode="auto">
          <a:xfrm>
            <a:off x="3809827" y="3100861"/>
            <a:ext cx="792163" cy="720725"/>
            <a:chOff x="2476" y="2614"/>
            <a:chExt cx="499" cy="454"/>
          </a:xfrm>
        </p:grpSpPr>
        <p:sp>
          <p:nvSpPr>
            <p:cNvPr id="70" name="Text Box 17"/>
            <p:cNvSpPr txBox="1">
              <a:spLocks noChangeArrowheads="1"/>
            </p:cNvSpPr>
            <p:nvPr/>
          </p:nvSpPr>
          <p:spPr bwMode="auto">
            <a:xfrm>
              <a:off x="2476" y="2614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–28</a:t>
              </a:r>
              <a:endParaRPr lang="es-ES" u="none" dirty="0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71" name="Text Box 18"/>
            <p:cNvSpPr txBox="1">
              <a:spLocks noChangeArrowheads="1"/>
            </p:cNvSpPr>
            <p:nvPr/>
          </p:nvSpPr>
          <p:spPr bwMode="auto">
            <a:xfrm>
              <a:off x="2517" y="283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40</a:t>
              </a:r>
              <a:endParaRPr lang="es-ES" u="none">
                <a:solidFill>
                  <a:srgbClr val="4B5D59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72" name="Line 19"/>
            <p:cNvSpPr>
              <a:spLocks noChangeShapeType="1"/>
            </p:cNvSpPr>
            <p:nvPr/>
          </p:nvSpPr>
          <p:spPr bwMode="auto">
            <a:xfrm>
              <a:off x="2562" y="2840"/>
              <a:ext cx="227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73" name="Line 26"/>
          <p:cNvSpPr>
            <a:spLocks noChangeShapeType="1"/>
          </p:cNvSpPr>
          <p:nvPr/>
        </p:nvSpPr>
        <p:spPr bwMode="auto">
          <a:xfrm>
            <a:off x="2723977" y="3316761"/>
            <a:ext cx="35877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74" name="Line 27"/>
          <p:cNvSpPr>
            <a:spLocks noChangeShapeType="1"/>
          </p:cNvSpPr>
          <p:nvPr/>
        </p:nvSpPr>
        <p:spPr bwMode="auto">
          <a:xfrm>
            <a:off x="2722390" y="3605686"/>
            <a:ext cx="35877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75" name="Rectangle 26"/>
          <p:cNvSpPr>
            <a:spLocks noChangeArrowheads="1"/>
          </p:cNvSpPr>
          <p:nvPr/>
        </p:nvSpPr>
        <p:spPr bwMode="auto">
          <a:xfrm>
            <a:off x="345902" y="1732436"/>
            <a:ext cx="19816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MX" sz="2000" b="1" u="none" dirty="0">
                <a:solidFill>
                  <a:schemeClr val="tx2">
                    <a:lumMod val="50000"/>
                  </a:schemeClr>
                </a:solidFill>
              </a:rPr>
              <a:t>Multiplicación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488777" y="2839706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2000" b="1" u="none" dirty="0">
                <a:solidFill>
                  <a:srgbClr val="00B050"/>
                </a:solidFill>
                <a:cs typeface="Arial" charset="0"/>
              </a:rPr>
              <a:t>Ejemplo:</a:t>
            </a:r>
            <a:endParaRPr lang="es-ES" sz="2000" b="1" u="none" dirty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77" name="Rectangle 3"/>
          <p:cNvSpPr>
            <a:spLocks noChangeArrowheads="1"/>
          </p:cNvSpPr>
          <p:nvPr/>
        </p:nvSpPr>
        <p:spPr bwMode="auto">
          <a:xfrm>
            <a:off x="631652" y="4174012"/>
            <a:ext cx="86423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s-MX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multiplica el dividendo por el inverso multiplicativo del divisor.</a:t>
            </a:r>
            <a:endParaRPr lang="es-ES" u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8" name="Group 90"/>
          <p:cNvGrpSpPr>
            <a:grpSpLocks/>
          </p:cNvGrpSpPr>
          <p:nvPr/>
        </p:nvGrpSpPr>
        <p:grpSpPr bwMode="auto">
          <a:xfrm>
            <a:off x="3873327" y="5113812"/>
            <a:ext cx="1584325" cy="722313"/>
            <a:chOff x="2925" y="2024"/>
            <a:chExt cx="998" cy="455"/>
          </a:xfrm>
        </p:grpSpPr>
        <p:grpSp>
          <p:nvGrpSpPr>
            <p:cNvPr id="79" name="Group 48"/>
            <p:cNvGrpSpPr>
              <a:grpSpLocks/>
            </p:cNvGrpSpPr>
            <p:nvPr/>
          </p:nvGrpSpPr>
          <p:grpSpPr bwMode="auto">
            <a:xfrm>
              <a:off x="2925" y="2024"/>
              <a:ext cx="499" cy="454"/>
              <a:chOff x="2517" y="2614"/>
              <a:chExt cx="499" cy="454"/>
            </a:xfrm>
          </p:grpSpPr>
          <p:sp>
            <p:nvSpPr>
              <p:cNvPr id="86" name="Text Box 49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–4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87" name="Text Box 50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5 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88" name="Line 51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80" name="Rectangle 52"/>
            <p:cNvSpPr>
              <a:spLocks noChangeArrowheads="1"/>
            </p:cNvSpPr>
            <p:nvPr/>
          </p:nvSpPr>
          <p:spPr bwMode="auto">
            <a:xfrm>
              <a:off x="3197" y="2111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∙</a:t>
              </a: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</a:t>
              </a:r>
            </a:p>
          </p:txBody>
        </p:sp>
        <p:grpSp>
          <p:nvGrpSpPr>
            <p:cNvPr id="81" name="Group 53"/>
            <p:cNvGrpSpPr>
              <a:grpSpLocks/>
            </p:cNvGrpSpPr>
            <p:nvPr/>
          </p:nvGrpSpPr>
          <p:grpSpPr bwMode="auto">
            <a:xfrm>
              <a:off x="3334" y="2025"/>
              <a:ext cx="499" cy="454"/>
              <a:chOff x="2517" y="2614"/>
              <a:chExt cx="499" cy="454"/>
            </a:xfrm>
          </p:grpSpPr>
          <p:sp>
            <p:nvSpPr>
              <p:cNvPr id="83" name="Text Box 54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8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84" name="Text Box 55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7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85" name="Line 56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82" name="Rectangle 57"/>
            <p:cNvSpPr>
              <a:spLocks noChangeArrowheads="1"/>
            </p:cNvSpPr>
            <p:nvPr/>
          </p:nvSpPr>
          <p:spPr bwMode="auto">
            <a:xfrm>
              <a:off x="3651" y="211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= </a:t>
              </a:r>
            </a:p>
          </p:txBody>
        </p:sp>
      </p:grpSp>
      <p:grpSp>
        <p:nvGrpSpPr>
          <p:cNvPr id="89" name="Group 91"/>
          <p:cNvGrpSpPr>
            <a:grpSpLocks/>
          </p:cNvGrpSpPr>
          <p:nvPr/>
        </p:nvGrpSpPr>
        <p:grpSpPr bwMode="auto">
          <a:xfrm>
            <a:off x="5310015" y="5112225"/>
            <a:ext cx="1084262" cy="720725"/>
            <a:chOff x="3830" y="2024"/>
            <a:chExt cx="683" cy="454"/>
          </a:xfrm>
        </p:grpSpPr>
        <p:grpSp>
          <p:nvGrpSpPr>
            <p:cNvPr id="90" name="Group 58"/>
            <p:cNvGrpSpPr>
              <a:grpSpLocks/>
            </p:cNvGrpSpPr>
            <p:nvPr/>
          </p:nvGrpSpPr>
          <p:grpSpPr bwMode="auto">
            <a:xfrm>
              <a:off x="3830" y="2024"/>
              <a:ext cx="502" cy="454"/>
              <a:chOff x="2469" y="2614"/>
              <a:chExt cx="502" cy="454"/>
            </a:xfrm>
          </p:grpSpPr>
          <p:sp>
            <p:nvSpPr>
              <p:cNvPr id="92" name="Text Box 59"/>
              <p:cNvSpPr txBox="1">
                <a:spLocks noChangeArrowheads="1"/>
              </p:cNvSpPr>
              <p:nvPr/>
            </p:nvSpPr>
            <p:spPr bwMode="auto">
              <a:xfrm>
                <a:off x="2469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 dirty="0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–32</a:t>
                </a:r>
                <a:endParaRPr lang="es-ES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93" name="Text Box 60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35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94" name="Line 61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91" name="Rectangle 67"/>
            <p:cNvSpPr>
              <a:spLocks noChangeArrowheads="1"/>
            </p:cNvSpPr>
            <p:nvPr/>
          </p:nvSpPr>
          <p:spPr bwMode="auto">
            <a:xfrm>
              <a:off x="4241" y="211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 </a:t>
              </a:r>
            </a:p>
          </p:txBody>
        </p:sp>
      </p:grpSp>
      <p:grpSp>
        <p:nvGrpSpPr>
          <p:cNvPr id="95" name="Group 89"/>
          <p:cNvGrpSpPr>
            <a:grpSpLocks/>
          </p:cNvGrpSpPr>
          <p:nvPr/>
        </p:nvGrpSpPr>
        <p:grpSpPr bwMode="auto">
          <a:xfrm>
            <a:off x="2360440" y="5112225"/>
            <a:ext cx="1657350" cy="722312"/>
            <a:chOff x="1972" y="2024"/>
            <a:chExt cx="1044" cy="455"/>
          </a:xfrm>
        </p:grpSpPr>
        <p:grpSp>
          <p:nvGrpSpPr>
            <p:cNvPr id="96" name="Group 30"/>
            <p:cNvGrpSpPr>
              <a:grpSpLocks/>
            </p:cNvGrpSpPr>
            <p:nvPr/>
          </p:nvGrpSpPr>
          <p:grpSpPr bwMode="auto">
            <a:xfrm>
              <a:off x="1972" y="2024"/>
              <a:ext cx="499" cy="454"/>
              <a:chOff x="2517" y="2614"/>
              <a:chExt cx="499" cy="454"/>
            </a:xfrm>
          </p:grpSpPr>
          <p:sp>
            <p:nvSpPr>
              <p:cNvPr id="103" name="Text Box 31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–4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04" name="Text Box 32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5 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05" name="Line 33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97" name="Rectangle 34"/>
            <p:cNvSpPr>
              <a:spLocks noChangeArrowheads="1"/>
            </p:cNvSpPr>
            <p:nvPr/>
          </p:nvSpPr>
          <p:spPr bwMode="auto">
            <a:xfrm>
              <a:off x="2244" y="2111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: </a:t>
              </a:r>
            </a:p>
          </p:txBody>
        </p:sp>
        <p:grpSp>
          <p:nvGrpSpPr>
            <p:cNvPr id="98" name="Group 35"/>
            <p:cNvGrpSpPr>
              <a:grpSpLocks/>
            </p:cNvGrpSpPr>
            <p:nvPr/>
          </p:nvGrpSpPr>
          <p:grpSpPr bwMode="auto">
            <a:xfrm>
              <a:off x="2381" y="2025"/>
              <a:ext cx="499" cy="454"/>
              <a:chOff x="2517" y="2614"/>
              <a:chExt cx="499" cy="454"/>
            </a:xfrm>
          </p:grpSpPr>
          <p:sp>
            <p:nvSpPr>
              <p:cNvPr id="100" name="Text Box 36"/>
              <p:cNvSpPr txBox="1">
                <a:spLocks noChangeArrowheads="1"/>
              </p:cNvSpPr>
              <p:nvPr/>
            </p:nvSpPr>
            <p:spPr bwMode="auto">
              <a:xfrm>
                <a:off x="2517" y="2614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7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01" name="Text Box 37"/>
              <p:cNvSpPr txBox="1">
                <a:spLocks noChangeArrowheads="1"/>
              </p:cNvSpPr>
              <p:nvPr/>
            </p:nvSpPr>
            <p:spPr bwMode="auto">
              <a:xfrm>
                <a:off x="2517" y="2837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u="none">
                    <a:solidFill>
                      <a:srgbClr val="4B5D59"/>
                    </a:solidFill>
                    <a:latin typeface="Verdana" pitchFamily="34" charset="0"/>
                    <a:cs typeface="Arial" charset="0"/>
                  </a:rPr>
                  <a:t> 8</a:t>
                </a:r>
                <a:endParaRPr lang="es-ES" u="none">
                  <a:solidFill>
                    <a:srgbClr val="4B5D59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02" name="Line 38"/>
              <p:cNvSpPr>
                <a:spLocks noChangeShapeType="1"/>
              </p:cNvSpPr>
              <p:nvPr/>
            </p:nvSpPr>
            <p:spPr bwMode="auto">
              <a:xfrm>
                <a:off x="2562" y="2840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99" name="Rectangle 39"/>
            <p:cNvSpPr>
              <a:spLocks noChangeArrowheads="1"/>
            </p:cNvSpPr>
            <p:nvPr/>
          </p:nvSpPr>
          <p:spPr bwMode="auto">
            <a:xfrm>
              <a:off x="2744" y="211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>
                  <a:solidFill>
                    <a:srgbClr val="4B5D59"/>
                  </a:solidFill>
                  <a:latin typeface="Verdana" pitchFamily="34" charset="0"/>
                  <a:cs typeface="Arial" charset="0"/>
                </a:rPr>
                <a:t>= </a:t>
              </a:r>
            </a:p>
          </p:txBody>
        </p:sp>
      </p:grpSp>
      <p:sp>
        <p:nvSpPr>
          <p:cNvPr id="106" name="Line 46"/>
          <p:cNvSpPr>
            <a:spLocks noChangeShapeType="1"/>
          </p:cNvSpPr>
          <p:nvPr/>
        </p:nvSpPr>
        <p:spPr bwMode="auto">
          <a:xfrm>
            <a:off x="4306715" y="5329712"/>
            <a:ext cx="35877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07" name="Line 47"/>
          <p:cNvSpPr>
            <a:spLocks noChangeShapeType="1"/>
          </p:cNvSpPr>
          <p:nvPr/>
        </p:nvSpPr>
        <p:spPr bwMode="auto">
          <a:xfrm>
            <a:off x="4305127" y="5618637"/>
            <a:ext cx="35877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08" name="Rectangle 26"/>
          <p:cNvSpPr>
            <a:spLocks noChangeArrowheads="1"/>
          </p:cNvSpPr>
          <p:nvPr/>
        </p:nvSpPr>
        <p:spPr bwMode="auto">
          <a:xfrm>
            <a:off x="488777" y="3813650"/>
            <a:ext cx="12715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MX" sz="2000" b="1" dirty="0">
                <a:solidFill>
                  <a:schemeClr val="tx2">
                    <a:lumMod val="50000"/>
                  </a:schemeClr>
                </a:solidFill>
              </a:rPr>
              <a:t>División</a:t>
            </a:r>
            <a:endParaRPr lang="es-MX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768697" y="4776996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2000" b="1" u="none" dirty="0">
                <a:solidFill>
                  <a:srgbClr val="00B050"/>
                </a:solidFill>
                <a:cs typeface="Arial" charset="0"/>
              </a:rPr>
              <a:t>Ejemplo:</a:t>
            </a:r>
            <a:endParaRPr lang="es-ES" sz="2000" b="1" u="none" dirty="0">
              <a:solidFill>
                <a:srgbClr val="00B05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2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73" grpId="0" animBg="1"/>
      <p:bldP spid="74" grpId="0" animBg="1"/>
      <p:bldP spid="75" grpId="0"/>
      <p:bldP spid="76" grpId="0"/>
      <p:bldP spid="77" grpId="0"/>
      <p:bldP spid="106" grpId="0" animBg="1"/>
      <p:bldP spid="107" grpId="0" animBg="1"/>
      <p:bldP spid="108" grpId="0"/>
      <p:bldP spid="10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82" y="555074"/>
            <a:ext cx="8596668" cy="1320800"/>
          </a:xfrm>
        </p:spPr>
        <p:txBody>
          <a:bodyPr/>
          <a:lstStyle/>
          <a:p>
            <a:r>
              <a:rPr lang="es-CL" dirty="0"/>
              <a:t>Transformaciones 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545583" y="1430829"/>
            <a:ext cx="8243888" cy="708025"/>
            <a:chOff x="0" y="436"/>
            <a:chExt cx="5193" cy="446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Fracción a decimal</a:t>
              </a:r>
            </a:p>
            <a:p>
              <a:pPr eaLnBrk="1" hangingPunct="1"/>
              <a:endParaRPr lang="es-CL" altLang="es-CL" sz="2000" b="1" u="none" dirty="0">
                <a:solidFill>
                  <a:srgbClr val="7F7F7F"/>
                </a:solidFill>
              </a:endParaRPr>
            </a:p>
          </p:txBody>
        </p:sp>
        <p:cxnSp>
          <p:nvCxnSpPr>
            <p:cNvPr id="6" name="10 Conector recto"/>
            <p:cNvCxnSpPr/>
            <p:nvPr/>
          </p:nvCxnSpPr>
          <p:spPr bwMode="auto">
            <a:xfrm>
              <a:off x="0" y="669"/>
              <a:ext cx="2563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11 CuadroTexto"/>
          <p:cNvSpPr txBox="1"/>
          <p:nvPr/>
        </p:nvSpPr>
        <p:spPr>
          <a:xfrm>
            <a:off x="576784" y="1779680"/>
            <a:ext cx="10208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transformar una fracción a número decimal se divide el numerador por el denominador hasta obtener resto 0.</a:t>
            </a:r>
          </a:p>
        </p:txBody>
      </p:sp>
      <p:graphicFrame>
        <p:nvGraphicFramePr>
          <p:cNvPr id="8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08402"/>
              </p:ext>
            </p:extLst>
          </p:nvPr>
        </p:nvGraphicFramePr>
        <p:xfrm>
          <a:off x="2284774" y="2416788"/>
          <a:ext cx="28606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cuación" r:id="rId3" imgW="1612800" imgH="419040" progId="Equation.3">
                  <p:embed/>
                </p:oleObj>
              </mc:Choice>
              <mc:Fallback>
                <p:oleObj name="Ecuación" r:id="rId3" imgW="1612800" imgH="419040" progId="Equation.3">
                  <p:embed/>
                  <p:pic>
                    <p:nvPicPr>
                      <p:cNvPr id="8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774" y="2416788"/>
                        <a:ext cx="286067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76784" y="2429670"/>
            <a:ext cx="1584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CL" altLang="es-CL" sz="2000" b="1" dirty="0">
                <a:solidFill>
                  <a:srgbClr val="00B050"/>
                </a:solidFill>
                <a:latin typeface="Verdana" pitchFamily="34" charset="0"/>
              </a:rPr>
              <a:t>Ejemplo:</a:t>
            </a:r>
            <a:endParaRPr lang="es-ES" altLang="es-CL" sz="2000" b="1" dirty="0">
              <a:solidFill>
                <a:srgbClr val="00B050"/>
              </a:solidFill>
              <a:latin typeface="Verdana" pitchFamily="34" charset="0"/>
            </a:endParaRPr>
          </a:p>
        </p:txBody>
      </p:sp>
      <p:graphicFrame>
        <p:nvGraphicFramePr>
          <p:cNvPr id="10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507807"/>
              </p:ext>
            </p:extLst>
          </p:nvPr>
        </p:nvGraphicFramePr>
        <p:xfrm>
          <a:off x="4149106" y="3406028"/>
          <a:ext cx="2254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cuación" r:id="rId5" imgW="126720" imgH="215640" progId="Equation.3">
                  <p:embed/>
                </p:oleObj>
              </mc:Choice>
              <mc:Fallback>
                <p:oleObj name="Ecuación" r:id="rId5" imgW="126720" imgH="215640" progId="Equation.3">
                  <p:embed/>
                  <p:pic>
                    <p:nvPicPr>
                      <p:cNvPr id="10" name="14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9106" y="3406028"/>
                        <a:ext cx="225425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16 Conector recto"/>
          <p:cNvCxnSpPr/>
          <p:nvPr/>
        </p:nvCxnSpPr>
        <p:spPr bwMode="auto">
          <a:xfrm flipH="1">
            <a:off x="4301444" y="3647775"/>
            <a:ext cx="146174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17 Conector recto"/>
          <p:cNvCxnSpPr/>
          <p:nvPr/>
        </p:nvCxnSpPr>
        <p:spPr bwMode="auto">
          <a:xfrm flipH="1">
            <a:off x="4368224" y="3676941"/>
            <a:ext cx="146174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3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177162"/>
              </p:ext>
            </p:extLst>
          </p:nvPr>
        </p:nvGraphicFramePr>
        <p:xfrm>
          <a:off x="3907193" y="2836469"/>
          <a:ext cx="3825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cuación" r:id="rId7" imgW="215640" imgH="203040" progId="Equation.3">
                  <p:embed/>
                </p:oleObj>
              </mc:Choice>
              <mc:Fallback>
                <p:oleObj name="Ecuación" r:id="rId7" imgW="215640" imgH="203040" progId="Equation.3">
                  <p:embed/>
                  <p:pic>
                    <p:nvPicPr>
                      <p:cNvPr id="13" name="20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7193" y="2836469"/>
                        <a:ext cx="38258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352017"/>
              </p:ext>
            </p:extLst>
          </p:nvPr>
        </p:nvGraphicFramePr>
        <p:xfrm>
          <a:off x="4006972" y="3124501"/>
          <a:ext cx="38258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cuación" r:id="rId9" imgW="215640" imgH="215640" progId="Equation.3">
                  <p:embed/>
                </p:oleObj>
              </mc:Choice>
              <mc:Fallback>
                <p:oleObj name="Ecuación" r:id="rId9" imgW="215640" imgH="215640" progId="Equation.3">
                  <p:embed/>
                  <p:pic>
                    <p:nvPicPr>
                      <p:cNvPr id="14" name="2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6972" y="3124501"/>
                        <a:ext cx="382588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7"/>
          <p:cNvGrpSpPr>
            <a:grpSpLocks/>
          </p:cNvGrpSpPr>
          <p:nvPr/>
        </p:nvGrpSpPr>
        <p:grpSpPr bwMode="auto">
          <a:xfrm>
            <a:off x="392454" y="4032944"/>
            <a:ext cx="8243888" cy="708025"/>
            <a:chOff x="0" y="436"/>
            <a:chExt cx="5193" cy="446"/>
          </a:xfrm>
        </p:grpSpPr>
        <p:sp>
          <p:nvSpPr>
            <p:cNvPr id="16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Decimal finito a fracción</a:t>
              </a:r>
            </a:p>
            <a:p>
              <a:pPr eaLnBrk="1" hangingPunct="1"/>
              <a:endParaRPr lang="es-CL" altLang="es-CL" sz="2000" b="1" u="none" dirty="0">
                <a:solidFill>
                  <a:srgbClr val="7F7F7F"/>
                </a:solidFill>
              </a:endParaRPr>
            </a:p>
          </p:txBody>
        </p:sp>
        <p:cxnSp>
          <p:nvCxnSpPr>
            <p:cNvPr id="17" name="24 Conector recto"/>
            <p:cNvCxnSpPr/>
            <p:nvPr/>
          </p:nvCxnSpPr>
          <p:spPr bwMode="auto">
            <a:xfrm>
              <a:off x="0" y="669"/>
              <a:ext cx="2691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26 CuadroTexto"/>
          <p:cNvSpPr txBox="1"/>
          <p:nvPr/>
        </p:nvSpPr>
        <p:spPr>
          <a:xfrm>
            <a:off x="401753" y="4488693"/>
            <a:ext cx="964929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7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transformar un número decimal finito a fracción, se debe </a:t>
            </a:r>
            <a:r>
              <a:rPr lang="es-CL" sz="17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contabilizar </a:t>
            </a:r>
            <a:r>
              <a:rPr lang="es-CL" sz="17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L" sz="17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L" sz="17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cantidad de dígitos decimales, tal que el denominador de la fracción será una potencia de 10 con tantos ceros como dígitos decimales.</a:t>
            </a:r>
          </a:p>
        </p:txBody>
      </p:sp>
      <p:graphicFrame>
        <p:nvGraphicFramePr>
          <p:cNvPr id="19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342930"/>
              </p:ext>
            </p:extLst>
          </p:nvPr>
        </p:nvGraphicFramePr>
        <p:xfrm>
          <a:off x="2301454" y="5638584"/>
          <a:ext cx="6794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cuación" r:id="rId11" imgW="380880" imgH="203040" progId="Equation.3">
                  <p:embed/>
                </p:oleObj>
              </mc:Choice>
              <mc:Fallback>
                <p:oleObj name="Ecuación" r:id="rId11" imgW="380880" imgH="203040" progId="Equation.3">
                  <p:embed/>
                  <p:pic>
                    <p:nvPicPr>
                      <p:cNvPr id="19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454" y="5638584"/>
                        <a:ext cx="679450" cy="3619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206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31916" y="5660851"/>
            <a:ext cx="1584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CL" altLang="es-CL" sz="2000" b="1" dirty="0">
                <a:solidFill>
                  <a:srgbClr val="00B050"/>
                </a:solidFill>
                <a:latin typeface="Verdana" pitchFamily="34" charset="0"/>
              </a:rPr>
              <a:t>Ejemplo:</a:t>
            </a:r>
            <a:endParaRPr lang="es-ES" altLang="es-CL" sz="2000" b="1" dirty="0">
              <a:solidFill>
                <a:srgbClr val="00B050"/>
              </a:solidFill>
              <a:latin typeface="Verdana" pitchFamily="34" charset="0"/>
            </a:endParaRPr>
          </a:p>
        </p:txBody>
      </p:sp>
      <p:cxnSp>
        <p:nvCxnSpPr>
          <p:cNvPr id="21" name="35 Conector recto de flecha"/>
          <p:cNvCxnSpPr/>
          <p:nvPr/>
        </p:nvCxnSpPr>
        <p:spPr bwMode="auto">
          <a:xfrm>
            <a:off x="2980904" y="5797972"/>
            <a:ext cx="36004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36 CuadroTexto"/>
          <p:cNvSpPr txBox="1"/>
          <p:nvPr/>
        </p:nvSpPr>
        <p:spPr>
          <a:xfrm>
            <a:off x="2836888" y="5613306"/>
            <a:ext cx="2624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s-C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dígitos decimales</a:t>
            </a:r>
          </a:p>
        </p:txBody>
      </p:sp>
      <p:cxnSp>
        <p:nvCxnSpPr>
          <p:cNvPr id="23" name="37 Conector recto de flecha"/>
          <p:cNvCxnSpPr/>
          <p:nvPr/>
        </p:nvCxnSpPr>
        <p:spPr bwMode="auto">
          <a:xfrm>
            <a:off x="5429176" y="5797972"/>
            <a:ext cx="36004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38 CuadroTexto"/>
          <p:cNvSpPr txBox="1"/>
          <p:nvPr/>
        </p:nvSpPr>
        <p:spPr>
          <a:xfrm>
            <a:off x="5717208" y="5597917"/>
            <a:ext cx="295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Potencia de 10 con 3 ceros</a:t>
            </a:r>
          </a:p>
        </p:txBody>
      </p:sp>
      <p:cxnSp>
        <p:nvCxnSpPr>
          <p:cNvPr id="25" name="40 Conector recto de flecha"/>
          <p:cNvCxnSpPr/>
          <p:nvPr/>
        </p:nvCxnSpPr>
        <p:spPr bwMode="auto">
          <a:xfrm>
            <a:off x="2513158" y="6023868"/>
            <a:ext cx="467746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26" name="4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393091"/>
              </p:ext>
            </p:extLst>
          </p:nvPr>
        </p:nvGraphicFramePr>
        <p:xfrm>
          <a:off x="3038591" y="5921160"/>
          <a:ext cx="73977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cuación" r:id="rId13" imgW="419040" imgH="419040" progId="Equation.3">
                  <p:embed/>
                </p:oleObj>
              </mc:Choice>
              <mc:Fallback>
                <p:oleObj name="Ecuación" r:id="rId13" imgW="419040" imgH="419040" progId="Equation.3">
                  <p:embed/>
                  <p:pic>
                    <p:nvPicPr>
                      <p:cNvPr id="26" name="4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591" y="5921160"/>
                        <a:ext cx="739775" cy="7445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206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849748"/>
              </p:ext>
            </p:extLst>
          </p:nvPr>
        </p:nvGraphicFramePr>
        <p:xfrm>
          <a:off x="5106119" y="2607664"/>
          <a:ext cx="5651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cuación" r:id="rId15" imgW="317160" imgH="203040" progId="Equation.3">
                  <p:embed/>
                </p:oleObj>
              </mc:Choice>
              <mc:Fallback>
                <p:oleObj name="Ecuación" r:id="rId15" imgW="317160" imgH="203040" progId="Equation.3">
                  <p:embed/>
                  <p:pic>
                    <p:nvPicPr>
                      <p:cNvPr id="27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6119" y="2607664"/>
                        <a:ext cx="5651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705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8" grpId="0"/>
      <p:bldP spid="20" grpId="0"/>
      <p:bldP spid="22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Transformaciones 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565017" y="1763826"/>
            <a:ext cx="8243888" cy="708025"/>
            <a:chOff x="0" y="436"/>
            <a:chExt cx="5193" cy="446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Decimal periódico a fracción</a:t>
              </a:r>
            </a:p>
            <a:p>
              <a:pPr eaLnBrk="1" hangingPunct="1"/>
              <a:endParaRPr lang="es-CL" altLang="es-CL" sz="2000" b="1" u="none" dirty="0">
                <a:solidFill>
                  <a:srgbClr val="7F7F7F"/>
                </a:solidFill>
              </a:endParaRPr>
            </a:p>
          </p:txBody>
        </p:sp>
        <p:cxnSp>
          <p:nvCxnSpPr>
            <p:cNvPr id="6" name="10 Conector recto"/>
            <p:cNvCxnSpPr/>
            <p:nvPr/>
          </p:nvCxnSpPr>
          <p:spPr bwMode="auto">
            <a:xfrm flipV="1">
              <a:off x="0" y="659"/>
              <a:ext cx="2691" cy="1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11 CuadroTexto"/>
          <p:cNvSpPr txBox="1"/>
          <p:nvPr/>
        </p:nvSpPr>
        <p:spPr>
          <a:xfrm>
            <a:off x="746337" y="2342835"/>
            <a:ext cx="8764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transformar un número decimal periódico a fracción se escribe en el numerador todo el número sin la coma, menos la parte entera, y en el denominador un número formado por tantos nueves como cifras</a:t>
            </a:r>
          </a:p>
          <a:p>
            <a:r>
              <a:rPr lang="es-CL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tenga el periodo.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24009" y="3752285"/>
            <a:ext cx="1584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CL" altLang="es-CL" sz="2000" b="1" dirty="0">
                <a:solidFill>
                  <a:srgbClr val="00B050"/>
                </a:solidFill>
                <a:latin typeface="Verdana" pitchFamily="34" charset="0"/>
              </a:rPr>
              <a:t>Ejemplo:</a:t>
            </a:r>
            <a:endParaRPr lang="es-ES" altLang="es-CL" sz="2000" b="1" dirty="0">
              <a:solidFill>
                <a:srgbClr val="00B050"/>
              </a:solidFill>
              <a:latin typeface="Verdana" pitchFamily="34" charset="0"/>
            </a:endParaRPr>
          </a:p>
        </p:txBody>
      </p:sp>
      <p:graphicFrame>
        <p:nvGraphicFramePr>
          <p:cNvPr id="9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094935"/>
              </p:ext>
            </p:extLst>
          </p:nvPr>
        </p:nvGraphicFramePr>
        <p:xfrm>
          <a:off x="3003003" y="4027213"/>
          <a:ext cx="707951" cy="49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cuación" r:id="rId3" imgW="342720" imgH="241200" progId="Equation.3">
                  <p:embed/>
                </p:oleObj>
              </mc:Choice>
              <mc:Fallback>
                <p:oleObj name="Ecuación" r:id="rId3" imgW="342720" imgH="241200" progId="Equation.3">
                  <p:embed/>
                  <p:pic>
                    <p:nvPicPr>
                      <p:cNvPr id="9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003" y="4027213"/>
                        <a:ext cx="707951" cy="49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796323"/>
              </p:ext>
            </p:extLst>
          </p:nvPr>
        </p:nvGraphicFramePr>
        <p:xfrm>
          <a:off x="3663949" y="3883021"/>
          <a:ext cx="112712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cuación" r:id="rId5" imgW="545760" imgH="393480" progId="Equation.3">
                  <p:embed/>
                </p:oleObj>
              </mc:Choice>
              <mc:Fallback>
                <p:oleObj name="Ecuación" r:id="rId5" imgW="545760" imgH="393480" progId="Equation.3">
                  <p:embed/>
                  <p:pic>
                    <p:nvPicPr>
                      <p:cNvPr id="10" name="1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49" y="3883021"/>
                        <a:ext cx="1127125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901551"/>
              </p:ext>
            </p:extLst>
          </p:nvPr>
        </p:nvGraphicFramePr>
        <p:xfrm>
          <a:off x="4791074" y="3868858"/>
          <a:ext cx="4191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cuación" r:id="rId7" imgW="203040" imgH="393480" progId="Equation.3">
                  <p:embed/>
                </p:oleObj>
              </mc:Choice>
              <mc:Fallback>
                <p:oleObj name="Ecuación" r:id="rId7" imgW="203040" imgH="393480" progId="Equation.3">
                  <p:embed/>
                  <p:pic>
                    <p:nvPicPr>
                      <p:cNvPr id="11" name="18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4" y="3868858"/>
                        <a:ext cx="419100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3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244792"/>
              </p:ext>
            </p:extLst>
          </p:nvPr>
        </p:nvGraphicFramePr>
        <p:xfrm>
          <a:off x="2958715" y="5147991"/>
          <a:ext cx="10493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cuación" r:id="rId9" imgW="507960" imgH="241200" progId="Equation.3">
                  <p:embed/>
                </p:oleObj>
              </mc:Choice>
              <mc:Fallback>
                <p:oleObj name="Ecuación" r:id="rId9" imgW="507960" imgH="241200" progId="Equation.3">
                  <p:embed/>
                  <p:pic>
                    <p:nvPicPr>
                      <p:cNvPr id="12" name="30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8715" y="5147991"/>
                        <a:ext cx="1049338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3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375648"/>
              </p:ext>
            </p:extLst>
          </p:nvPr>
        </p:nvGraphicFramePr>
        <p:xfrm>
          <a:off x="4011227" y="4991945"/>
          <a:ext cx="154622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cuación" r:id="rId11" imgW="749160" imgH="393480" progId="Equation.3">
                  <p:embed/>
                </p:oleObj>
              </mc:Choice>
              <mc:Fallback>
                <p:oleObj name="Ecuación" r:id="rId11" imgW="749160" imgH="393480" progId="Equation.3">
                  <p:embed/>
                  <p:pic>
                    <p:nvPicPr>
                      <p:cNvPr id="13" name="3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227" y="4991945"/>
                        <a:ext cx="1546225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3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146843"/>
              </p:ext>
            </p:extLst>
          </p:nvPr>
        </p:nvGraphicFramePr>
        <p:xfrm>
          <a:off x="5562215" y="4991944"/>
          <a:ext cx="70643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cuación" r:id="rId13" imgW="342720" imgH="393480" progId="Equation.3">
                  <p:embed/>
                </p:oleObj>
              </mc:Choice>
              <mc:Fallback>
                <p:oleObj name="Ecuación" r:id="rId13" imgW="342720" imgH="393480" progId="Equation.3">
                  <p:embed/>
                  <p:pic>
                    <p:nvPicPr>
                      <p:cNvPr id="14" name="3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215" y="4991944"/>
                        <a:ext cx="706438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629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Transformaciones 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677334" y="1751008"/>
            <a:ext cx="8243888" cy="708025"/>
            <a:chOff x="0" y="436"/>
            <a:chExt cx="5193" cy="446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Decimal semiperiódico a fracción</a:t>
              </a:r>
            </a:p>
            <a:p>
              <a:pPr eaLnBrk="1" hangingPunct="1"/>
              <a:endParaRPr lang="es-CL" altLang="es-CL" sz="2000" b="1" u="none" dirty="0">
                <a:solidFill>
                  <a:srgbClr val="7F7F7F"/>
                </a:solidFill>
              </a:endParaRPr>
            </a:p>
          </p:txBody>
        </p:sp>
        <p:cxnSp>
          <p:nvCxnSpPr>
            <p:cNvPr id="6" name="10 Conector recto"/>
            <p:cNvCxnSpPr/>
            <p:nvPr/>
          </p:nvCxnSpPr>
          <p:spPr bwMode="auto">
            <a:xfrm flipV="1">
              <a:off x="0" y="659"/>
              <a:ext cx="3322" cy="1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11 CuadroTexto"/>
          <p:cNvSpPr txBox="1"/>
          <p:nvPr/>
        </p:nvSpPr>
        <p:spPr>
          <a:xfrm>
            <a:off x="895891" y="2131093"/>
            <a:ext cx="87643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transformar un número decimal semiperiódico a fracción se escribe</a:t>
            </a:r>
          </a:p>
          <a:p>
            <a:r>
              <a:rPr lang="es-CL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el numerador todo el número sin la coma, menos la parte no periódica (incluyendo la parte entera y el </a:t>
            </a:r>
            <a:r>
              <a:rPr lang="es-CL" dirty="0" err="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anteperíodo</a:t>
            </a:r>
            <a:r>
              <a:rPr lang="es-CL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y en el denominador un número formado por tantos nueves como cifras tenga el periodo, seguido de tantos ceros como cifras tenga el anteperíodo.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95891" y="3608421"/>
            <a:ext cx="1584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CL" altLang="es-CL" sz="2000" b="1" dirty="0">
                <a:solidFill>
                  <a:srgbClr val="00B050"/>
                </a:solidFill>
                <a:latin typeface="Verdana" pitchFamily="34" charset="0"/>
              </a:rPr>
              <a:t>Ejemplo:</a:t>
            </a:r>
            <a:endParaRPr lang="es-ES" altLang="es-CL" sz="2000" b="1" dirty="0">
              <a:solidFill>
                <a:srgbClr val="00B050"/>
              </a:solidFill>
              <a:latin typeface="Verdana" pitchFamily="34" charset="0"/>
            </a:endParaRPr>
          </a:p>
        </p:txBody>
      </p:sp>
      <p:graphicFrame>
        <p:nvGraphicFramePr>
          <p:cNvPr id="9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20897"/>
              </p:ext>
            </p:extLst>
          </p:nvPr>
        </p:nvGraphicFramePr>
        <p:xfrm>
          <a:off x="2214330" y="4173634"/>
          <a:ext cx="8540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cuación" r:id="rId3" imgW="419040" imgH="228600" progId="Equation.3">
                  <p:embed/>
                </p:oleObj>
              </mc:Choice>
              <mc:Fallback>
                <p:oleObj name="Ecuación" r:id="rId3" imgW="419040" imgH="228600" progId="Equation.3">
                  <p:embed/>
                  <p:pic>
                    <p:nvPicPr>
                      <p:cNvPr id="9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330" y="4173634"/>
                        <a:ext cx="85407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90722"/>
              </p:ext>
            </p:extLst>
          </p:nvPr>
        </p:nvGraphicFramePr>
        <p:xfrm>
          <a:off x="3025558" y="4021244"/>
          <a:ext cx="140335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cuación" r:id="rId5" imgW="685800" imgH="419040" progId="Equation.3">
                  <p:embed/>
                </p:oleObj>
              </mc:Choice>
              <mc:Fallback>
                <p:oleObj name="Ecuación" r:id="rId5" imgW="685800" imgH="419040" progId="Equation.3">
                  <p:embed/>
                  <p:pic>
                    <p:nvPicPr>
                      <p:cNvPr id="10" name="1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558" y="4021244"/>
                        <a:ext cx="1403350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859019"/>
              </p:ext>
            </p:extLst>
          </p:nvPr>
        </p:nvGraphicFramePr>
        <p:xfrm>
          <a:off x="4455907" y="4021244"/>
          <a:ext cx="60325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cuación" r:id="rId7" imgW="291960" imgH="419040" progId="Equation.3">
                  <p:embed/>
                </p:oleObj>
              </mc:Choice>
              <mc:Fallback>
                <p:oleObj name="Ecuación" r:id="rId7" imgW="291960" imgH="419040" progId="Equation.3">
                  <p:embed/>
                  <p:pic>
                    <p:nvPicPr>
                      <p:cNvPr id="11" name="18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5907" y="4021244"/>
                        <a:ext cx="603250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3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87426"/>
              </p:ext>
            </p:extLst>
          </p:nvPr>
        </p:nvGraphicFramePr>
        <p:xfrm>
          <a:off x="2214330" y="5368297"/>
          <a:ext cx="98901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cuación" r:id="rId9" imgW="482400" imgH="228600" progId="Equation.3">
                  <p:embed/>
                </p:oleObj>
              </mc:Choice>
              <mc:Fallback>
                <p:oleObj name="Ecuación" r:id="rId9" imgW="482400" imgH="228600" progId="Equation.3">
                  <p:embed/>
                  <p:pic>
                    <p:nvPicPr>
                      <p:cNvPr id="12" name="30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330" y="5368297"/>
                        <a:ext cx="989013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3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034971"/>
              </p:ext>
            </p:extLst>
          </p:nvPr>
        </p:nvGraphicFramePr>
        <p:xfrm>
          <a:off x="3214462" y="5239729"/>
          <a:ext cx="166687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cuación" r:id="rId11" imgW="812520" imgH="419040" progId="Equation.3">
                  <p:embed/>
                </p:oleObj>
              </mc:Choice>
              <mc:Fallback>
                <p:oleObj name="Ecuación" r:id="rId11" imgW="812520" imgH="419040" progId="Equation.3">
                  <p:embed/>
                  <p:pic>
                    <p:nvPicPr>
                      <p:cNvPr id="13" name="3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462" y="5239729"/>
                        <a:ext cx="166687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3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41567"/>
              </p:ext>
            </p:extLst>
          </p:nvPr>
        </p:nvGraphicFramePr>
        <p:xfrm>
          <a:off x="4928974" y="5239729"/>
          <a:ext cx="85407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cuación" r:id="rId13" imgW="419040" imgH="419040" progId="Equation.3">
                  <p:embed/>
                </p:oleObj>
              </mc:Choice>
              <mc:Fallback>
                <p:oleObj name="Ecuación" r:id="rId13" imgW="419040" imgH="419040" progId="Equation.3">
                  <p:embed/>
                  <p:pic>
                    <p:nvPicPr>
                      <p:cNvPr id="14" name="3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8974" y="5239729"/>
                        <a:ext cx="85407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53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Conjunto de los números irracionales </a:t>
            </a:r>
          </a:p>
        </p:txBody>
      </p:sp>
      <p:sp>
        <p:nvSpPr>
          <p:cNvPr id="111" name="18 CuadroTexto"/>
          <p:cNvSpPr txBox="1">
            <a:spLocks noChangeArrowheads="1"/>
          </p:cNvSpPr>
          <p:nvPr/>
        </p:nvSpPr>
        <p:spPr bwMode="auto">
          <a:xfrm>
            <a:off x="186649" y="1576457"/>
            <a:ext cx="969433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Los números irracionales son aquellos números que no se pueden escribir como fracción, ya que poseen infinitos decimales sin un patrón definido, no tienen período.</a:t>
            </a:r>
            <a:endParaRPr lang="es-CL" altLang="es-CL" sz="20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" name="Text Box 17"/>
          <p:cNvSpPr txBox="1">
            <a:spLocks noChangeArrowheads="1"/>
          </p:cNvSpPr>
          <p:nvPr/>
        </p:nvSpPr>
        <p:spPr bwMode="auto">
          <a:xfrm>
            <a:off x="114642" y="2646794"/>
            <a:ext cx="16011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Ejemplos: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p:graphicFrame>
        <p:nvGraphicFramePr>
          <p:cNvPr id="11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36516"/>
              </p:ext>
            </p:extLst>
          </p:nvPr>
        </p:nvGraphicFramePr>
        <p:xfrm>
          <a:off x="1764053" y="2863441"/>
          <a:ext cx="6772795" cy="525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cuación" r:id="rId3" imgW="2946240" imgH="228600" progId="Equation.3">
                  <p:embed/>
                </p:oleObj>
              </mc:Choice>
              <mc:Fallback>
                <p:oleObj name="Ecuación" r:id="rId3" imgW="2946240" imgH="228600" progId="Equation.3">
                  <p:embed/>
                  <p:pic>
                    <p:nvPicPr>
                      <p:cNvPr id="113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4053" y="2863441"/>
                        <a:ext cx="6772795" cy="52550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175944"/>
              </p:ext>
            </p:extLst>
          </p:nvPr>
        </p:nvGraphicFramePr>
        <p:xfrm>
          <a:off x="1764054" y="3403501"/>
          <a:ext cx="6977204" cy="525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cuación" r:id="rId5" imgW="3035160" imgH="228600" progId="Equation.3">
                  <p:embed/>
                </p:oleObj>
              </mc:Choice>
              <mc:Fallback>
                <p:oleObj name="Ecuación" r:id="rId5" imgW="3035160" imgH="228600" progId="Equation.3">
                  <p:embed/>
                  <p:pic>
                    <p:nvPicPr>
                      <p:cNvPr id="114" name="3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4054" y="3403501"/>
                        <a:ext cx="6977204" cy="52550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23304"/>
              </p:ext>
            </p:extLst>
          </p:nvPr>
        </p:nvGraphicFramePr>
        <p:xfrm>
          <a:off x="1764054" y="4001100"/>
          <a:ext cx="7327262" cy="437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cuación" r:id="rId7" imgW="3187440" imgH="190440" progId="Equation.3">
                  <p:embed/>
                </p:oleObj>
              </mc:Choice>
              <mc:Fallback>
                <p:oleObj name="Ecuación" r:id="rId7" imgW="3187440" imgH="190440" progId="Equation.3">
                  <p:embed/>
                  <p:pic>
                    <p:nvPicPr>
                      <p:cNvPr id="115" name="7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4054" y="4001100"/>
                        <a:ext cx="7327262" cy="4377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457095"/>
              </p:ext>
            </p:extLst>
          </p:nvPr>
        </p:nvGraphicFramePr>
        <p:xfrm>
          <a:off x="1764054" y="4528626"/>
          <a:ext cx="5897230" cy="437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cuación" r:id="rId9" imgW="2565360" imgH="190440" progId="Equation.3">
                  <p:embed/>
                </p:oleObj>
              </mc:Choice>
              <mc:Fallback>
                <p:oleObj name="Ecuación" r:id="rId9" imgW="2565360" imgH="190440" progId="Equation.3">
                  <p:embed/>
                  <p:pic>
                    <p:nvPicPr>
                      <p:cNvPr id="116" name="8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4054" y="4528626"/>
                        <a:ext cx="5897230" cy="4377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060003"/>
              </p:ext>
            </p:extLst>
          </p:nvPr>
        </p:nvGraphicFramePr>
        <p:xfrm>
          <a:off x="1764053" y="5122505"/>
          <a:ext cx="2802137" cy="466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cuación" r:id="rId11" imgW="1218960" imgH="203040" progId="Equation.3">
                  <p:embed/>
                </p:oleObj>
              </mc:Choice>
              <mc:Fallback>
                <p:oleObj name="Ecuación" r:id="rId11" imgW="1218960" imgH="203040" progId="Equation.3">
                  <p:embed/>
                  <p:pic>
                    <p:nvPicPr>
                      <p:cNvPr id="117" name="10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4053" y="5122505"/>
                        <a:ext cx="2802137" cy="46674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333686"/>
              </p:ext>
            </p:extLst>
          </p:nvPr>
        </p:nvGraphicFramePr>
        <p:xfrm>
          <a:off x="1764054" y="5583679"/>
          <a:ext cx="6250829" cy="464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cuación" r:id="rId13" imgW="2514600" imgH="203040" progId="Equation.3">
                  <p:embed/>
                </p:oleObj>
              </mc:Choice>
              <mc:Fallback>
                <p:oleObj name="Ecuación" r:id="rId13" imgW="2514600" imgH="203040" progId="Equation.3">
                  <p:embed/>
                  <p:pic>
                    <p:nvPicPr>
                      <p:cNvPr id="118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4054" y="5583679"/>
                        <a:ext cx="6250829" cy="46468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240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Conjunto de los números irracionales </a:t>
            </a:r>
          </a:p>
        </p:txBody>
      </p:sp>
      <p:sp>
        <p:nvSpPr>
          <p:cNvPr id="4" name="18 CuadroTexto"/>
          <p:cNvSpPr txBox="1">
            <a:spLocks noChangeArrowheads="1"/>
          </p:cNvSpPr>
          <p:nvPr/>
        </p:nvSpPr>
        <p:spPr bwMode="auto">
          <a:xfrm>
            <a:off x="1097280" y="2271468"/>
            <a:ext cx="82044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Los números irracionales son números reales y por lo tanto, podemos ubicarlos en la recta numérica.</a:t>
            </a:r>
            <a:endParaRPr lang="es-CL" altLang="es-CL" sz="20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5" name="3 Grupo"/>
          <p:cNvGrpSpPr/>
          <p:nvPr/>
        </p:nvGrpSpPr>
        <p:grpSpPr>
          <a:xfrm>
            <a:off x="1086371" y="3020692"/>
            <a:ext cx="6186310" cy="369332"/>
            <a:chOff x="815960" y="2110566"/>
            <a:chExt cx="6186310" cy="369332"/>
          </a:xfrm>
        </p:grpSpPr>
        <p:sp>
          <p:nvSpPr>
            <p:cNvPr id="6" name="29 Rectángulo"/>
            <p:cNvSpPr/>
            <p:nvPr/>
          </p:nvSpPr>
          <p:spPr>
            <a:xfrm>
              <a:off x="815960" y="2110566"/>
              <a:ext cx="61863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altLang="es-CL" b="1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¿Cómo podríamos ubicar      en la recta numérica ?    </a:t>
              </a:r>
              <a:endParaRPr lang="es-CL" b="1" u="none" dirty="0"/>
            </a:p>
          </p:txBody>
        </p:sp>
        <p:graphicFrame>
          <p:nvGraphicFramePr>
            <p:cNvPr id="7" name="2 Objeto"/>
            <p:cNvGraphicFramePr>
              <a:graphicFrameLocks noChangeAspect="1"/>
            </p:cNvGraphicFramePr>
            <p:nvPr>
              <p:extLst/>
            </p:nvPr>
          </p:nvGraphicFramePr>
          <p:xfrm>
            <a:off x="3256899" y="2110566"/>
            <a:ext cx="361950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9" name="Ecuación" r:id="rId3" imgW="241200" imgH="215640" progId="Equation.3">
                    <p:embed/>
                  </p:oleObj>
                </mc:Choice>
                <mc:Fallback>
                  <p:oleObj name="Ecuación" r:id="rId3" imgW="241200" imgH="215640" progId="Equation.3">
                    <p:embed/>
                    <p:pic>
                      <p:nvPicPr>
                        <p:cNvPr id="7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6899" y="2110566"/>
                          <a:ext cx="361950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7 Objeto"/>
          <p:cNvGraphicFramePr>
            <a:graphicFrameLocks noChangeAspect="1"/>
          </p:cNvGraphicFramePr>
          <p:nvPr>
            <p:extLst/>
          </p:nvPr>
        </p:nvGraphicFramePr>
        <p:xfrm>
          <a:off x="3107502" y="4745705"/>
          <a:ext cx="12763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cuación" r:id="rId5" imgW="850680" imgH="215640" progId="Equation.3">
                  <p:embed/>
                </p:oleObj>
              </mc:Choice>
              <mc:Fallback>
                <p:oleObj name="Ecuación" r:id="rId5" imgW="850680" imgH="215640" progId="Equation.3">
                  <p:embed/>
                  <p:pic>
                    <p:nvPicPr>
                      <p:cNvPr id="8" name="7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502" y="4745705"/>
                        <a:ext cx="1276350" cy="323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35 Conector recto de flecha"/>
          <p:cNvCxnSpPr/>
          <p:nvPr/>
        </p:nvCxnSpPr>
        <p:spPr bwMode="auto">
          <a:xfrm>
            <a:off x="3189416" y="4475675"/>
            <a:ext cx="0" cy="270030"/>
          </a:xfrm>
          <a:prstGeom prst="straightConnector1">
            <a:avLst/>
          </a:prstGeom>
          <a:ln>
            <a:solidFill>
              <a:srgbClr val="FF66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36 Conector recto de flecha"/>
          <p:cNvCxnSpPr/>
          <p:nvPr/>
        </p:nvCxnSpPr>
        <p:spPr bwMode="auto">
          <a:xfrm>
            <a:off x="3684471" y="4480432"/>
            <a:ext cx="0" cy="270030"/>
          </a:xfrm>
          <a:prstGeom prst="straightConnector1">
            <a:avLst/>
          </a:prstGeom>
          <a:ln>
            <a:solidFill>
              <a:srgbClr val="FF66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37 Conector recto de flecha"/>
          <p:cNvCxnSpPr/>
          <p:nvPr/>
        </p:nvCxnSpPr>
        <p:spPr bwMode="auto">
          <a:xfrm>
            <a:off x="4179526" y="4480956"/>
            <a:ext cx="0" cy="270030"/>
          </a:xfrm>
          <a:prstGeom prst="straightConnector1">
            <a:avLst/>
          </a:prstGeom>
          <a:ln>
            <a:solidFill>
              <a:srgbClr val="FF66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12" name="14 Grupo"/>
          <p:cNvGrpSpPr/>
          <p:nvPr/>
        </p:nvGrpSpPr>
        <p:grpSpPr>
          <a:xfrm>
            <a:off x="1242067" y="5243261"/>
            <a:ext cx="6735967" cy="369332"/>
            <a:chOff x="941377" y="4644135"/>
            <a:chExt cx="6735967" cy="369332"/>
          </a:xfrm>
        </p:grpSpPr>
        <p:sp>
          <p:nvSpPr>
            <p:cNvPr id="13" name="8 Rectángulo"/>
            <p:cNvSpPr/>
            <p:nvPr/>
          </p:nvSpPr>
          <p:spPr>
            <a:xfrm>
              <a:off x="941377" y="4644135"/>
              <a:ext cx="673596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Al menos, podremos decir que       se encuentra entre 1 y 2.       </a:t>
              </a:r>
              <a:endParaRPr lang="es-CL" u="none" dirty="0"/>
            </a:p>
          </p:txBody>
        </p:sp>
        <p:graphicFrame>
          <p:nvGraphicFramePr>
            <p:cNvPr id="14" name="39 Objeto"/>
            <p:cNvGraphicFramePr>
              <a:graphicFrameLocks noChangeAspect="1"/>
            </p:cNvGraphicFramePr>
            <p:nvPr>
              <p:extLst/>
            </p:nvPr>
          </p:nvGraphicFramePr>
          <p:xfrm>
            <a:off x="3889098" y="4658134"/>
            <a:ext cx="361950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1" name="Ecuación" r:id="rId7" imgW="241200" imgH="215640" progId="Equation.3">
                    <p:embed/>
                  </p:oleObj>
                </mc:Choice>
                <mc:Fallback>
                  <p:oleObj name="Ecuación" r:id="rId7" imgW="241200" imgH="215640" progId="Equation.3">
                    <p:embed/>
                    <p:pic>
                      <p:nvPicPr>
                        <p:cNvPr id="14" name="39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9098" y="4658134"/>
                          <a:ext cx="361950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16395 Grupo"/>
          <p:cNvGrpSpPr/>
          <p:nvPr/>
        </p:nvGrpSpPr>
        <p:grpSpPr>
          <a:xfrm>
            <a:off x="1657260" y="5725894"/>
            <a:ext cx="4464000" cy="540060"/>
            <a:chOff x="1893458" y="5319210"/>
            <a:chExt cx="4824000" cy="540060"/>
          </a:xfrm>
        </p:grpSpPr>
        <p:cxnSp>
          <p:nvCxnSpPr>
            <p:cNvPr id="16" name="18 Conector recto de flecha"/>
            <p:cNvCxnSpPr/>
            <p:nvPr/>
          </p:nvCxnSpPr>
          <p:spPr bwMode="auto">
            <a:xfrm>
              <a:off x="1893458" y="5416367"/>
              <a:ext cx="4824000" cy="0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headEnd type="arrow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aphicFrame>
          <p:nvGraphicFramePr>
            <p:cNvPr id="17" name="19 Objeto"/>
            <p:cNvGraphicFramePr>
              <a:graphicFrameLocks noChangeAspect="1"/>
            </p:cNvGraphicFramePr>
            <p:nvPr>
              <p:extLst/>
            </p:nvPr>
          </p:nvGraphicFramePr>
          <p:xfrm>
            <a:off x="3829880" y="5438363"/>
            <a:ext cx="495300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2" name="Ecuación" r:id="rId8" imgW="330120" imgH="215640" progId="Equation.3">
                    <p:embed/>
                  </p:oleObj>
                </mc:Choice>
                <mc:Fallback>
                  <p:oleObj name="Ecuación" r:id="rId8" imgW="330120" imgH="215640" progId="Equation.3">
                    <p:embed/>
                    <p:pic>
                      <p:nvPicPr>
                        <p:cNvPr id="17" name="19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9880" y="5438363"/>
                          <a:ext cx="495300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20 Rectángulo"/>
            <p:cNvSpPr/>
            <p:nvPr/>
          </p:nvSpPr>
          <p:spPr>
            <a:xfrm>
              <a:off x="3671833" y="5489938"/>
              <a:ext cx="3381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  <a:endParaRPr lang="es-CL" u="none" dirty="0"/>
            </a:p>
          </p:txBody>
        </p:sp>
        <p:sp>
          <p:nvSpPr>
            <p:cNvPr id="19" name="45 Rectángulo"/>
            <p:cNvSpPr/>
            <p:nvPr/>
          </p:nvSpPr>
          <p:spPr>
            <a:xfrm>
              <a:off x="4449983" y="5489938"/>
              <a:ext cx="3381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es-CL" u="none" dirty="0"/>
            </a:p>
          </p:txBody>
        </p:sp>
        <p:sp>
          <p:nvSpPr>
            <p:cNvPr id="20" name="46 Rectángulo"/>
            <p:cNvSpPr/>
            <p:nvPr/>
          </p:nvSpPr>
          <p:spPr>
            <a:xfrm>
              <a:off x="2939167" y="5489938"/>
              <a:ext cx="3381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</a:t>
              </a:r>
              <a:endParaRPr lang="es-CL" u="none" dirty="0"/>
            </a:p>
          </p:txBody>
        </p:sp>
        <p:cxnSp>
          <p:nvCxnSpPr>
            <p:cNvPr id="21" name="30 Conector recto"/>
            <p:cNvCxnSpPr/>
            <p:nvPr/>
          </p:nvCxnSpPr>
          <p:spPr bwMode="auto">
            <a:xfrm>
              <a:off x="3060684" y="5319210"/>
              <a:ext cx="0" cy="18002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51 Conector recto"/>
            <p:cNvCxnSpPr/>
            <p:nvPr/>
          </p:nvCxnSpPr>
          <p:spPr bwMode="auto">
            <a:xfrm>
              <a:off x="3838835" y="5326357"/>
              <a:ext cx="0" cy="18002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52 Conector recto"/>
            <p:cNvCxnSpPr/>
            <p:nvPr/>
          </p:nvCxnSpPr>
          <p:spPr bwMode="auto">
            <a:xfrm>
              <a:off x="4616986" y="5319210"/>
              <a:ext cx="0" cy="18002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4" name="16388 Grupo"/>
          <p:cNvGrpSpPr/>
          <p:nvPr/>
        </p:nvGrpSpPr>
        <p:grpSpPr>
          <a:xfrm>
            <a:off x="1097280" y="3472700"/>
            <a:ext cx="8131121" cy="1015663"/>
            <a:chOff x="941378" y="2573905"/>
            <a:chExt cx="7742711" cy="1015663"/>
          </a:xfrm>
        </p:grpSpPr>
        <p:sp>
          <p:nvSpPr>
            <p:cNvPr id="25" name="18 CuadroTexto"/>
            <p:cNvSpPr txBox="1">
              <a:spLocks noChangeArrowheads="1"/>
            </p:cNvSpPr>
            <p:nvPr/>
          </p:nvSpPr>
          <p:spPr bwMode="auto">
            <a:xfrm>
              <a:off x="941378" y="2573905"/>
              <a:ext cx="774271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Las raíces cuadradas exactas nos ayudan a determinar el resultado aproximado de las que son números irracionales.</a:t>
              </a:r>
            </a:p>
            <a:p>
              <a:pPr algn="l" eaLnBrk="1" hangingPunct="1">
                <a:defRPr/>
              </a:pPr>
              <a:r>
                <a:rPr lang="es-ES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En este caso, </a:t>
              </a:r>
              <a:endPara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aphicFrame>
          <p:nvGraphicFramePr>
            <p:cNvPr id="26" name="33 Objeto"/>
            <p:cNvGraphicFramePr>
              <a:graphicFrameLocks noChangeAspect="1"/>
            </p:cNvGraphicFramePr>
            <p:nvPr>
              <p:extLst/>
            </p:nvPr>
          </p:nvGraphicFramePr>
          <p:xfrm>
            <a:off x="2774722" y="3203975"/>
            <a:ext cx="1371600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3" name="Ecuación" r:id="rId10" imgW="914400" imgH="215640" progId="Equation.3">
                    <p:embed/>
                  </p:oleObj>
                </mc:Choice>
                <mc:Fallback>
                  <p:oleObj name="Ecuación" r:id="rId10" imgW="914400" imgH="215640" progId="Equation.3">
                    <p:embed/>
                    <p:pic>
                      <p:nvPicPr>
                        <p:cNvPr id="26" name="33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4722" y="3203975"/>
                          <a:ext cx="1371600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61 Elipse"/>
          <p:cNvSpPr/>
          <p:nvPr/>
        </p:nvSpPr>
        <p:spPr bwMode="auto">
          <a:xfrm>
            <a:off x="3695797" y="5784263"/>
            <a:ext cx="72000" cy="72000"/>
          </a:xfrm>
          <a:prstGeom prst="ellipse">
            <a:avLst/>
          </a:prstGeom>
          <a:solidFill>
            <a:srgbClr val="FF6600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16397 Rectángulo"/>
          <p:cNvSpPr/>
          <p:nvPr/>
        </p:nvSpPr>
        <p:spPr>
          <a:xfrm>
            <a:off x="6181244" y="562659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es-CL" u="none" dirty="0">
                <a:solidFill>
                  <a:schemeClr val="accent6">
                    <a:lumMod val="50000"/>
                  </a:schemeClr>
                </a:solidFill>
              </a:rPr>
              <a:t>IR</a:t>
            </a:r>
            <a:endParaRPr lang="es-CL" u="none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29" name="Group 8"/>
          <p:cNvGrpSpPr>
            <a:grpSpLocks/>
          </p:cNvGrpSpPr>
          <p:nvPr/>
        </p:nvGrpSpPr>
        <p:grpSpPr bwMode="auto">
          <a:xfrm>
            <a:off x="1019438" y="1756947"/>
            <a:ext cx="8208963" cy="417513"/>
            <a:chOff x="0" y="428"/>
            <a:chExt cx="5171" cy="263"/>
          </a:xfrm>
        </p:grpSpPr>
        <p:sp>
          <p:nvSpPr>
            <p:cNvPr id="30" name="40 CuadroTexto"/>
            <p:cNvSpPr txBox="1">
              <a:spLocks noChangeArrowheads="1"/>
            </p:cNvSpPr>
            <p:nvPr/>
          </p:nvSpPr>
          <p:spPr bwMode="auto">
            <a:xfrm>
              <a:off x="0" y="428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Representación en la recta numérica</a:t>
              </a: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 flipV="1">
              <a:off x="0" y="686"/>
              <a:ext cx="3107" cy="5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218866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 animBg="1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Conjunto de los números irracionales </a:t>
            </a:r>
          </a:p>
        </p:txBody>
      </p:sp>
      <p:sp>
        <p:nvSpPr>
          <p:cNvPr id="4" name="1 Rectángulo"/>
          <p:cNvSpPr/>
          <p:nvPr/>
        </p:nvSpPr>
        <p:spPr bwMode="auto">
          <a:xfrm>
            <a:off x="4742297" y="4178185"/>
            <a:ext cx="720080" cy="72722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18 CuadroTexto"/>
          <p:cNvSpPr txBox="1">
            <a:spLocks noChangeArrowheads="1"/>
          </p:cNvSpPr>
          <p:nvPr/>
        </p:nvSpPr>
        <p:spPr bwMode="auto">
          <a:xfrm>
            <a:off x="1582891" y="2730499"/>
            <a:ext cx="7889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través de Pitágoras podríamos ubicar      de manera más exacta…</a:t>
            </a:r>
            <a:endParaRPr lang="es-CL" altLang="es-CL" sz="20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6" name="16395 Grupo"/>
          <p:cNvGrpSpPr/>
          <p:nvPr/>
        </p:nvGrpSpPr>
        <p:grpSpPr>
          <a:xfrm>
            <a:off x="3563702" y="4808255"/>
            <a:ext cx="4824000" cy="540060"/>
            <a:chOff x="1893458" y="5319210"/>
            <a:chExt cx="4824000" cy="540060"/>
          </a:xfrm>
        </p:grpSpPr>
        <p:cxnSp>
          <p:nvCxnSpPr>
            <p:cNvPr id="7" name="18 Conector recto de flecha"/>
            <p:cNvCxnSpPr/>
            <p:nvPr/>
          </p:nvCxnSpPr>
          <p:spPr bwMode="auto">
            <a:xfrm>
              <a:off x="1893458" y="5416367"/>
              <a:ext cx="4824000" cy="0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headEnd type="arrow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9" name="20 Rectángulo"/>
            <p:cNvSpPr/>
            <p:nvPr/>
          </p:nvSpPr>
          <p:spPr>
            <a:xfrm>
              <a:off x="3612113" y="548993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  <a:endParaRPr lang="es-CL" u="none" dirty="0"/>
            </a:p>
          </p:txBody>
        </p:sp>
        <p:sp>
          <p:nvSpPr>
            <p:cNvPr id="10" name="45 Rectángulo"/>
            <p:cNvSpPr/>
            <p:nvPr/>
          </p:nvSpPr>
          <p:spPr>
            <a:xfrm>
              <a:off x="4323728" y="548993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es-CL" u="none" dirty="0"/>
            </a:p>
          </p:txBody>
        </p:sp>
        <p:sp>
          <p:nvSpPr>
            <p:cNvPr id="11" name="46 Rectángulo"/>
            <p:cNvSpPr/>
            <p:nvPr/>
          </p:nvSpPr>
          <p:spPr>
            <a:xfrm>
              <a:off x="2939167" y="548993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</a:t>
              </a:r>
              <a:endParaRPr lang="es-CL" u="none" dirty="0"/>
            </a:p>
          </p:txBody>
        </p:sp>
        <p:cxnSp>
          <p:nvCxnSpPr>
            <p:cNvPr id="12" name="30 Conector recto"/>
            <p:cNvCxnSpPr/>
            <p:nvPr/>
          </p:nvCxnSpPr>
          <p:spPr bwMode="auto">
            <a:xfrm>
              <a:off x="3072053" y="5319210"/>
              <a:ext cx="0" cy="18002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51 Conector recto"/>
            <p:cNvCxnSpPr/>
            <p:nvPr/>
          </p:nvCxnSpPr>
          <p:spPr bwMode="auto">
            <a:xfrm>
              <a:off x="3792133" y="5326357"/>
              <a:ext cx="0" cy="18002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52 Conector recto"/>
            <p:cNvCxnSpPr/>
            <p:nvPr/>
          </p:nvCxnSpPr>
          <p:spPr bwMode="auto">
            <a:xfrm>
              <a:off x="4503748" y="5319210"/>
              <a:ext cx="0" cy="18002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aphicFrame>
        <p:nvGraphicFramePr>
          <p:cNvPr id="15" name="31 Objeto"/>
          <p:cNvGraphicFramePr>
            <a:graphicFrameLocks noChangeAspect="1"/>
          </p:cNvGraphicFramePr>
          <p:nvPr>
            <p:extLst/>
          </p:nvPr>
        </p:nvGraphicFramePr>
        <p:xfrm>
          <a:off x="6141983" y="2730499"/>
          <a:ext cx="3619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cuación" r:id="rId3" imgW="241200" imgH="215640" progId="Equation.3">
                  <p:embed/>
                </p:oleObj>
              </mc:Choice>
              <mc:Fallback>
                <p:oleObj name="Ecuación" r:id="rId3" imgW="241200" imgH="215640" progId="Equation.3">
                  <p:embed/>
                  <p:pic>
                    <p:nvPicPr>
                      <p:cNvPr id="15" name="3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1983" y="2730499"/>
                        <a:ext cx="3619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34 Rectángulo"/>
          <p:cNvSpPr/>
          <p:nvPr/>
        </p:nvSpPr>
        <p:spPr>
          <a:xfrm>
            <a:off x="4382419" y="435713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es-CL" u="none" dirty="0"/>
          </a:p>
        </p:txBody>
      </p:sp>
      <p:cxnSp>
        <p:nvCxnSpPr>
          <p:cNvPr id="17" name="5 Conector recto"/>
          <p:cNvCxnSpPr/>
          <p:nvPr/>
        </p:nvCxnSpPr>
        <p:spPr bwMode="auto">
          <a:xfrm flipV="1">
            <a:off x="4742297" y="4178185"/>
            <a:ext cx="720080" cy="727228"/>
          </a:xfrm>
          <a:prstGeom prst="line">
            <a:avLst/>
          </a:prstGeom>
          <a:ln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42 Conector recto"/>
          <p:cNvCxnSpPr/>
          <p:nvPr/>
        </p:nvCxnSpPr>
        <p:spPr bwMode="auto">
          <a:xfrm flipV="1">
            <a:off x="4742297" y="4898265"/>
            <a:ext cx="981645" cy="7148"/>
          </a:xfrm>
          <a:prstGeom prst="line">
            <a:avLst/>
          </a:prstGeom>
          <a:ln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0" name="13 Elipse"/>
          <p:cNvSpPr/>
          <p:nvPr/>
        </p:nvSpPr>
        <p:spPr bwMode="auto">
          <a:xfrm>
            <a:off x="5421346" y="4151190"/>
            <a:ext cx="72000" cy="72000"/>
          </a:xfrm>
          <a:prstGeom prst="ellipse">
            <a:avLst/>
          </a:prstGeom>
          <a:solidFill>
            <a:srgbClr val="FF6600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15 Elipse"/>
          <p:cNvSpPr/>
          <p:nvPr/>
        </p:nvSpPr>
        <p:spPr bwMode="auto">
          <a:xfrm>
            <a:off x="3734717" y="3863150"/>
            <a:ext cx="1989225" cy="1990800"/>
          </a:xfrm>
          <a:prstGeom prst="ellipse">
            <a:avLst/>
          </a:prstGeom>
          <a:noFill/>
          <a:ln w="190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2" name="50 Objeto"/>
          <p:cNvGraphicFramePr>
            <a:graphicFrameLocks noChangeAspect="1"/>
          </p:cNvGraphicFramePr>
          <p:nvPr>
            <p:extLst/>
          </p:nvPr>
        </p:nvGraphicFramePr>
        <p:xfrm>
          <a:off x="5498917" y="4959582"/>
          <a:ext cx="4953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cuación" r:id="rId5" imgW="330120" imgH="215640" progId="Equation.3">
                  <p:embed/>
                </p:oleObj>
              </mc:Choice>
              <mc:Fallback>
                <p:oleObj name="Ecuación" r:id="rId5" imgW="330120" imgH="215640" progId="Equation.3">
                  <p:embed/>
                  <p:pic>
                    <p:nvPicPr>
                      <p:cNvPr id="22" name="50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8917" y="4959582"/>
                        <a:ext cx="4953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55 Rectángulo"/>
          <p:cNvSpPr/>
          <p:nvPr/>
        </p:nvSpPr>
        <p:spPr>
          <a:xfrm>
            <a:off x="8379237" y="471359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es-CL" dirty="0">
                <a:solidFill>
                  <a:schemeClr val="accent6">
                    <a:lumMod val="50000"/>
                  </a:schemeClr>
                </a:solidFill>
              </a:rPr>
              <a:t>IR</a:t>
            </a:r>
            <a:endParaRPr lang="es-C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47 Elipse"/>
          <p:cNvSpPr/>
          <p:nvPr/>
        </p:nvSpPr>
        <p:spPr bwMode="auto">
          <a:xfrm>
            <a:off x="5696947" y="4871270"/>
            <a:ext cx="72000" cy="72000"/>
          </a:xfrm>
          <a:prstGeom prst="ellipse">
            <a:avLst/>
          </a:prstGeom>
          <a:solidFill>
            <a:srgbClr val="FF6600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6" name="2 Grupo"/>
          <p:cNvGrpSpPr/>
          <p:nvPr/>
        </p:nvGrpSpPr>
        <p:grpSpPr>
          <a:xfrm>
            <a:off x="5813952" y="3530113"/>
            <a:ext cx="1665495" cy="546851"/>
            <a:chOff x="4998125" y="2236259"/>
            <a:chExt cx="1665495" cy="546851"/>
          </a:xfrm>
        </p:grpSpPr>
        <p:sp>
          <p:nvSpPr>
            <p:cNvPr id="27" name="33 Llamada rectangular redondeada"/>
            <p:cNvSpPr/>
            <p:nvPr/>
          </p:nvSpPr>
          <p:spPr bwMode="auto">
            <a:xfrm>
              <a:off x="4998125" y="2236259"/>
              <a:ext cx="1665495" cy="546851"/>
            </a:xfrm>
            <a:prstGeom prst="wedgeRoundRectCallout">
              <a:avLst>
                <a:gd name="adj1" fmla="val -36203"/>
                <a:gd name="adj2" fmla="val 82274"/>
                <a:gd name="adj3" fmla="val 16667"/>
              </a:avLst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L" sz="18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aphicFrame>
          <p:nvGraphicFramePr>
            <p:cNvPr id="28" name="22 Objeto"/>
            <p:cNvGraphicFramePr>
              <a:graphicFrameLocks noChangeAspect="1"/>
            </p:cNvGraphicFramePr>
            <p:nvPr>
              <p:extLst/>
            </p:nvPr>
          </p:nvGraphicFramePr>
          <p:xfrm>
            <a:off x="5143287" y="2328710"/>
            <a:ext cx="1352550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2" name="Ecuación" r:id="rId7" imgW="901440" imgH="241200" progId="Equation.3">
                    <p:embed/>
                  </p:oleObj>
                </mc:Choice>
                <mc:Fallback>
                  <p:oleObj name="Ecuación" r:id="rId7" imgW="901440" imgH="241200" progId="Equation.3">
                    <p:embed/>
                    <p:pic>
                      <p:nvPicPr>
                        <p:cNvPr id="28" name="2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3287" y="2328710"/>
                          <a:ext cx="1352550" cy="361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" name="Group 8"/>
          <p:cNvGrpSpPr>
            <a:grpSpLocks/>
          </p:cNvGrpSpPr>
          <p:nvPr/>
        </p:nvGrpSpPr>
        <p:grpSpPr bwMode="auto">
          <a:xfrm>
            <a:off x="862811" y="1934120"/>
            <a:ext cx="8208963" cy="404813"/>
            <a:chOff x="-204" y="436"/>
            <a:chExt cx="5171" cy="255"/>
          </a:xfrm>
        </p:grpSpPr>
        <p:sp>
          <p:nvSpPr>
            <p:cNvPr id="30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Representación en la recta numérica</a:t>
              </a: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 flipV="1">
              <a:off x="0" y="686"/>
              <a:ext cx="3107" cy="5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graphicFrame>
        <p:nvGraphicFramePr>
          <p:cNvPr id="32" name="19 Objeto"/>
          <p:cNvGraphicFramePr>
            <a:graphicFrameLocks noChangeAspect="1"/>
          </p:cNvGraphicFramePr>
          <p:nvPr>
            <p:extLst/>
          </p:nvPr>
        </p:nvGraphicFramePr>
        <p:xfrm>
          <a:off x="4752975" y="4249738"/>
          <a:ext cx="4762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cuación" r:id="rId9" imgW="317160" imgH="215640" progId="Equation.3">
                  <p:embed/>
                </p:oleObj>
              </mc:Choice>
              <mc:Fallback>
                <p:oleObj name="Ecuación" r:id="rId9" imgW="317160" imgH="215640" progId="Equation.3">
                  <p:embed/>
                  <p:pic>
                    <p:nvPicPr>
                      <p:cNvPr id="32" name="19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975" y="4249738"/>
                        <a:ext cx="4762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39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6" grpId="0"/>
      <p:bldP spid="20" grpId="0" animBg="1"/>
      <p:bldP spid="21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Operatoria en Q*</a:t>
            </a:r>
          </a:p>
        </p:txBody>
      </p:sp>
      <p:sp>
        <p:nvSpPr>
          <p:cNvPr id="4" name="18 CuadroTexto"/>
          <p:cNvSpPr txBox="1">
            <a:spLocks noChangeArrowheads="1"/>
          </p:cNvSpPr>
          <p:nvPr/>
        </p:nvSpPr>
        <p:spPr bwMode="auto">
          <a:xfrm>
            <a:off x="1401701" y="2279087"/>
            <a:ext cx="82089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Suma y resta: Al sumar y/o restar un irracional con un racional siempre resulta un número irracional. </a:t>
            </a:r>
            <a:endParaRPr lang="es-CL" altLang="es-CL" sz="20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401701" y="2986973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 1: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p:grpSp>
        <p:nvGrpSpPr>
          <p:cNvPr id="7" name="3 Grupo"/>
          <p:cNvGrpSpPr/>
          <p:nvPr/>
        </p:nvGrpSpPr>
        <p:grpSpPr>
          <a:xfrm>
            <a:off x="2950925" y="3477033"/>
            <a:ext cx="4805351" cy="369332"/>
            <a:chOff x="2340804" y="2082774"/>
            <a:chExt cx="4805351" cy="369332"/>
          </a:xfrm>
        </p:grpSpPr>
        <p:sp>
          <p:nvSpPr>
            <p:cNvPr id="8" name="Rectángulo 7"/>
            <p:cNvSpPr/>
            <p:nvPr/>
          </p:nvSpPr>
          <p:spPr>
            <a:xfrm>
              <a:off x="2340804" y="2082774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Si</a:t>
              </a:r>
              <a:endParaRPr lang="es-CL" u="none" dirty="0"/>
            </a:p>
          </p:txBody>
        </p:sp>
        <p:graphicFrame>
          <p:nvGraphicFramePr>
            <p:cNvPr id="9" name="2 Objeto"/>
            <p:cNvGraphicFramePr>
              <a:graphicFrameLocks noChangeAspect="1"/>
            </p:cNvGraphicFramePr>
            <p:nvPr>
              <p:extLst/>
            </p:nvPr>
          </p:nvGraphicFramePr>
          <p:xfrm>
            <a:off x="2726795" y="2082774"/>
            <a:ext cx="441936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0" name="Ecuación" r:id="rId3" imgW="2946240" imgH="228600" progId="Equation.3">
                    <p:embed/>
                  </p:oleObj>
                </mc:Choice>
                <mc:Fallback>
                  <p:oleObj name="Ecuación" r:id="rId3" imgW="2946240" imgH="228600" progId="Equation.3">
                    <p:embed/>
                    <p:pic>
                      <p:nvPicPr>
                        <p:cNvPr id="9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6795" y="2082774"/>
                          <a:ext cx="4419360" cy="342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4 Grupo"/>
          <p:cNvGrpSpPr/>
          <p:nvPr/>
        </p:nvGrpSpPr>
        <p:grpSpPr>
          <a:xfrm>
            <a:off x="2948967" y="3833149"/>
            <a:ext cx="5105289" cy="369359"/>
            <a:chOff x="2338846" y="2438890"/>
            <a:chExt cx="5105289" cy="369359"/>
          </a:xfrm>
        </p:grpSpPr>
        <p:graphicFrame>
          <p:nvGraphicFramePr>
            <p:cNvPr id="11" name="2 Objeto"/>
            <p:cNvGraphicFramePr>
              <a:graphicFrameLocks noChangeAspect="1"/>
            </p:cNvGraphicFramePr>
            <p:nvPr>
              <p:extLst/>
            </p:nvPr>
          </p:nvGraphicFramePr>
          <p:xfrm>
            <a:off x="2411760" y="2465349"/>
            <a:ext cx="503237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1" name="Ecuación" r:id="rId5" imgW="3352680" imgH="228600" progId="Equation.3">
                    <p:embed/>
                  </p:oleObj>
                </mc:Choice>
                <mc:Fallback>
                  <p:oleObj name="Ecuación" r:id="rId5" imgW="3352680" imgH="228600" progId="Equation.3">
                    <p:embed/>
                    <p:pic>
                      <p:nvPicPr>
                        <p:cNvPr id="11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1760" y="2465349"/>
                          <a:ext cx="5032375" cy="342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ctángulo 11"/>
            <p:cNvSpPr/>
            <p:nvPr/>
          </p:nvSpPr>
          <p:spPr>
            <a:xfrm>
              <a:off x="2338846" y="2438890"/>
              <a:ext cx="11216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CL" u="none" dirty="0"/>
            </a:p>
          </p:txBody>
        </p:sp>
      </p:grpSp>
      <p:grpSp>
        <p:nvGrpSpPr>
          <p:cNvPr id="21" name="7 Grupo"/>
          <p:cNvGrpSpPr/>
          <p:nvPr/>
        </p:nvGrpSpPr>
        <p:grpSpPr>
          <a:xfrm>
            <a:off x="3011910" y="2986347"/>
            <a:ext cx="4668142" cy="400676"/>
            <a:chOff x="2410422" y="2038214"/>
            <a:chExt cx="4668142" cy="400676"/>
          </a:xfrm>
        </p:grpSpPr>
        <p:sp>
          <p:nvSpPr>
            <p:cNvPr id="22" name="Rectángulo 1"/>
            <p:cNvSpPr/>
            <p:nvPr/>
          </p:nvSpPr>
          <p:spPr>
            <a:xfrm>
              <a:off x="2726795" y="2069558"/>
              <a:ext cx="43517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 irracional, entonces              también lo es.</a:t>
              </a:r>
            </a:p>
          </p:txBody>
        </p:sp>
        <p:graphicFrame>
          <p:nvGraphicFramePr>
            <p:cNvPr id="23" name="2 Objeto"/>
            <p:cNvGraphicFramePr>
              <a:graphicFrameLocks noChangeAspect="1"/>
            </p:cNvGraphicFramePr>
            <p:nvPr>
              <p:extLst/>
            </p:nvPr>
          </p:nvGraphicFramePr>
          <p:xfrm>
            <a:off x="2410422" y="2078850"/>
            <a:ext cx="361950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2" name="Ecuación" r:id="rId7" imgW="241200" imgH="215640" progId="Equation.3">
                    <p:embed/>
                  </p:oleObj>
                </mc:Choice>
                <mc:Fallback>
                  <p:oleObj name="Ecuación" r:id="rId7" imgW="241200" imgH="215640" progId="Equation.3">
                    <p:embed/>
                    <p:pic>
                      <p:nvPicPr>
                        <p:cNvPr id="2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0422" y="2078850"/>
                          <a:ext cx="361950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2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4188572"/>
                </p:ext>
              </p:extLst>
            </p:nvPr>
          </p:nvGraphicFramePr>
          <p:xfrm>
            <a:off x="5267126" y="2038214"/>
            <a:ext cx="687387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3" name="Ecuación" r:id="rId9" imgW="457200" imgH="215640" progId="Equation.3">
                    <p:embed/>
                  </p:oleObj>
                </mc:Choice>
                <mc:Fallback>
                  <p:oleObj name="Ecuación" r:id="rId9" imgW="457200" imgH="215640" progId="Equation.3">
                    <p:embed/>
                    <p:pic>
                      <p:nvPicPr>
                        <p:cNvPr id="24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7126" y="2038214"/>
                          <a:ext cx="687387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8"/>
          <p:cNvGrpSpPr>
            <a:grpSpLocks/>
          </p:cNvGrpSpPr>
          <p:nvPr/>
        </p:nvGrpSpPr>
        <p:grpSpPr bwMode="auto">
          <a:xfrm>
            <a:off x="767277" y="1737360"/>
            <a:ext cx="8208963" cy="404813"/>
            <a:chOff x="-204" y="436"/>
            <a:chExt cx="5171" cy="255"/>
          </a:xfrm>
        </p:grpSpPr>
        <p:sp>
          <p:nvSpPr>
            <p:cNvPr id="26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Operatoria entre un racional y un irracional</a:t>
              </a:r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 flipV="1">
              <a:off x="0" y="691"/>
              <a:ext cx="3561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1299554" y="4307268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 2: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p:grpSp>
        <p:nvGrpSpPr>
          <p:cNvPr id="20" name="5 Grupo"/>
          <p:cNvGrpSpPr/>
          <p:nvPr/>
        </p:nvGrpSpPr>
        <p:grpSpPr>
          <a:xfrm>
            <a:off x="2878549" y="4247929"/>
            <a:ext cx="5670631" cy="424452"/>
            <a:chOff x="2321749" y="3103850"/>
            <a:chExt cx="5670631" cy="424452"/>
          </a:xfrm>
        </p:grpSpPr>
        <p:sp>
          <p:nvSpPr>
            <p:cNvPr id="28" name="Rectángulo 27"/>
            <p:cNvSpPr/>
            <p:nvPr/>
          </p:nvSpPr>
          <p:spPr>
            <a:xfrm>
              <a:off x="2321749" y="3158970"/>
              <a:ext cx="567063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La expresión                   es un irracional negativo.          </a:t>
              </a:r>
              <a:endParaRPr lang="es-CL" u="none" dirty="0"/>
            </a:p>
          </p:txBody>
        </p:sp>
        <p:graphicFrame>
          <p:nvGraphicFramePr>
            <p:cNvPr id="29" name="2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6745148"/>
                </p:ext>
              </p:extLst>
            </p:nvPr>
          </p:nvGraphicFramePr>
          <p:xfrm>
            <a:off x="3819658" y="3103850"/>
            <a:ext cx="9906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4" name="Ecuación" r:id="rId11" imgW="660240" imgH="279360" progId="Equation.3">
                    <p:embed/>
                  </p:oleObj>
                </mc:Choice>
                <mc:Fallback>
                  <p:oleObj name="Ecuación" r:id="rId11" imgW="660240" imgH="279360" progId="Equation.3">
                    <p:embed/>
                    <p:pic>
                      <p:nvPicPr>
                        <p:cNvPr id="29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9658" y="3103850"/>
                          <a:ext cx="990600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6 Grupo"/>
          <p:cNvGrpSpPr/>
          <p:nvPr/>
        </p:nvGrpSpPr>
        <p:grpSpPr>
          <a:xfrm>
            <a:off x="2829723" y="4703126"/>
            <a:ext cx="5670631" cy="646331"/>
            <a:chOff x="2321749" y="3807962"/>
            <a:chExt cx="5670631" cy="646331"/>
          </a:xfrm>
        </p:grpSpPr>
        <p:sp>
          <p:nvSpPr>
            <p:cNvPr id="31" name="Rectángulo 30"/>
            <p:cNvSpPr/>
            <p:nvPr/>
          </p:nvSpPr>
          <p:spPr>
            <a:xfrm>
              <a:off x="2321749" y="3807962"/>
              <a:ext cx="567063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s-ES" altLang="es-CL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Se sabe que un número al cuadrado siempre es positivo, por lo que                     es negativo. </a:t>
              </a:r>
              <a:endParaRPr lang="es-CL" u="none" dirty="0"/>
            </a:p>
          </p:txBody>
        </p:sp>
        <p:graphicFrame>
          <p:nvGraphicFramePr>
            <p:cNvPr id="32" name="2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5996477"/>
                </p:ext>
              </p:extLst>
            </p:nvPr>
          </p:nvGraphicFramePr>
          <p:xfrm>
            <a:off x="4549088" y="4035193"/>
            <a:ext cx="104775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5" name="Ecuación" r:id="rId13" imgW="698400" imgH="279360" progId="Equation.3">
                    <p:embed/>
                  </p:oleObj>
                </mc:Choice>
                <mc:Fallback>
                  <p:oleObj name="Ecuación" r:id="rId13" imgW="698400" imgH="279360" progId="Equation.3">
                    <p:embed/>
                    <p:pic>
                      <p:nvPicPr>
                        <p:cNvPr id="32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9088" y="4035193"/>
                          <a:ext cx="1047750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" name="Rectángulo 32"/>
          <p:cNvSpPr/>
          <p:nvPr/>
        </p:nvSpPr>
        <p:spPr>
          <a:xfrm>
            <a:off x="2829724" y="5478033"/>
            <a:ext cx="56706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 aplicar el desarrollo de un cuadrado de binomio se tiene </a:t>
            </a:r>
            <a:endParaRPr lang="es-CL" u="none" dirty="0"/>
          </a:p>
        </p:txBody>
      </p:sp>
      <p:graphicFrame>
        <p:nvGraphicFramePr>
          <p:cNvPr id="34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474065"/>
              </p:ext>
            </p:extLst>
          </p:nvPr>
        </p:nvGraphicFramePr>
        <p:xfrm>
          <a:off x="3751714" y="5914814"/>
          <a:ext cx="3924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cuación" r:id="rId15" imgW="2616120" imgH="279360" progId="Equation.3">
                  <p:embed/>
                </p:oleObj>
              </mc:Choice>
              <mc:Fallback>
                <p:oleObj name="Ecuación" r:id="rId15" imgW="2616120" imgH="279360" progId="Equation.3">
                  <p:embed/>
                  <p:pic>
                    <p:nvPicPr>
                      <p:cNvPr id="34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1714" y="5914814"/>
                        <a:ext cx="3924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6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9" grpId="0"/>
      <p:bldP spid="3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Operatoria en Q*</a:t>
            </a:r>
          </a:p>
        </p:txBody>
      </p:sp>
      <p:sp>
        <p:nvSpPr>
          <p:cNvPr id="16" name="18 CuadroTexto"/>
          <p:cNvSpPr txBox="1">
            <a:spLocks noChangeArrowheads="1"/>
          </p:cNvSpPr>
          <p:nvPr/>
        </p:nvSpPr>
        <p:spPr bwMode="auto">
          <a:xfrm>
            <a:off x="1510883" y="2605702"/>
            <a:ext cx="82089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Multiplicación y división: El producto y el </a:t>
            </a:r>
            <a:r>
              <a:rPr lang="es-ES" altLang="es-CL" sz="2000" u="none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cuociente</a:t>
            </a: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entre un irracional y un racional siempre resulta un irracional (si el racional es distinto de cero). </a:t>
            </a:r>
            <a:endParaRPr lang="es-CL" altLang="es-CL" sz="20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1438875" y="3659515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Ejemplos: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p:graphicFrame>
        <p:nvGraphicFramePr>
          <p:cNvPr id="18" name="2 Objeto"/>
          <p:cNvGraphicFramePr>
            <a:graphicFrameLocks noChangeAspect="1"/>
          </p:cNvGraphicFramePr>
          <p:nvPr>
            <p:extLst/>
          </p:nvPr>
        </p:nvGraphicFramePr>
        <p:xfrm>
          <a:off x="3226053" y="3668640"/>
          <a:ext cx="495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cuación" r:id="rId3" imgW="330120" imgH="228600" progId="Equation.3">
                  <p:embed/>
                </p:oleObj>
              </mc:Choice>
              <mc:Fallback>
                <p:oleObj name="Ecuación" r:id="rId3" imgW="330120" imgH="228600" progId="Equation.3">
                  <p:embed/>
                  <p:pic>
                    <p:nvPicPr>
                      <p:cNvPr id="18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6053" y="3668640"/>
                        <a:ext cx="495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2 Objeto"/>
          <p:cNvGraphicFramePr>
            <a:graphicFrameLocks noChangeAspect="1"/>
          </p:cNvGraphicFramePr>
          <p:nvPr>
            <p:extLst/>
          </p:nvPr>
        </p:nvGraphicFramePr>
        <p:xfrm>
          <a:off x="3229228" y="4281415"/>
          <a:ext cx="4000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cuación" r:id="rId5" imgW="266400" imgH="431640" progId="Equation.3">
                  <p:embed/>
                </p:oleObj>
              </mc:Choice>
              <mc:Fallback>
                <p:oleObj name="Ecuación" r:id="rId5" imgW="266400" imgH="431640" progId="Equation.3">
                  <p:embed/>
                  <p:pic>
                    <p:nvPicPr>
                      <p:cNvPr id="19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9228" y="4281415"/>
                        <a:ext cx="4000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5 Grupo"/>
          <p:cNvGrpSpPr/>
          <p:nvPr/>
        </p:nvGrpSpPr>
        <p:grpSpPr>
          <a:xfrm>
            <a:off x="3099053" y="5002140"/>
            <a:ext cx="2284490" cy="647700"/>
            <a:chOff x="2422525" y="3771900"/>
            <a:chExt cx="2284490" cy="647700"/>
          </a:xfrm>
        </p:grpSpPr>
        <p:graphicFrame>
          <p:nvGraphicFramePr>
            <p:cNvPr id="21" name="2 Objeto"/>
            <p:cNvGraphicFramePr>
              <a:graphicFrameLocks noChangeAspect="1"/>
            </p:cNvGraphicFramePr>
            <p:nvPr>
              <p:extLst/>
            </p:nvPr>
          </p:nvGraphicFramePr>
          <p:xfrm>
            <a:off x="2422525" y="3771900"/>
            <a:ext cx="704850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7" name="Ecuación" r:id="rId7" imgW="469800" imgH="431640" progId="Equation.3">
                    <p:embed/>
                  </p:oleObj>
                </mc:Choice>
                <mc:Fallback>
                  <p:oleObj name="Ecuación" r:id="rId7" imgW="469800" imgH="431640" progId="Equation.3">
                    <p:embed/>
                    <p:pic>
                      <p:nvPicPr>
                        <p:cNvPr id="21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2525" y="3771900"/>
                          <a:ext cx="704850" cy="647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Rectángulo 21"/>
            <p:cNvSpPr/>
            <p:nvPr/>
          </p:nvSpPr>
          <p:spPr>
            <a:xfrm>
              <a:off x="3214299" y="3869758"/>
              <a:ext cx="14927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L" u="none" dirty="0"/>
                <a:t>es irracional.</a:t>
              </a:r>
            </a:p>
          </p:txBody>
        </p:sp>
      </p:grpSp>
      <p:sp>
        <p:nvSpPr>
          <p:cNvPr id="23" name="Rectángulo 22"/>
          <p:cNvSpPr/>
          <p:nvPr/>
        </p:nvSpPr>
        <p:spPr>
          <a:xfrm>
            <a:off x="3898378" y="3669130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u="none" dirty="0"/>
              <a:t>es irracional.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3898378" y="4379918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u="none" dirty="0"/>
              <a:t>es irracional.</a:t>
            </a:r>
          </a:p>
        </p:txBody>
      </p:sp>
      <p:grpSp>
        <p:nvGrpSpPr>
          <p:cNvPr id="25" name="Group 8"/>
          <p:cNvGrpSpPr>
            <a:grpSpLocks/>
          </p:cNvGrpSpPr>
          <p:nvPr/>
        </p:nvGrpSpPr>
        <p:grpSpPr bwMode="auto">
          <a:xfrm>
            <a:off x="862811" y="1961970"/>
            <a:ext cx="8208963" cy="404813"/>
            <a:chOff x="-204" y="436"/>
            <a:chExt cx="5171" cy="255"/>
          </a:xfrm>
        </p:grpSpPr>
        <p:sp>
          <p:nvSpPr>
            <p:cNvPr id="26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 Operatoria entre un racional y un irracional</a:t>
              </a:r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 flipV="1">
              <a:off x="0" y="691"/>
              <a:ext cx="3561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249601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/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Operatoria en Q*</a:t>
            </a:r>
          </a:p>
        </p:txBody>
      </p:sp>
      <p:sp>
        <p:nvSpPr>
          <p:cNvPr id="4" name="18 CuadroTexto"/>
          <p:cNvSpPr txBox="1">
            <a:spLocks noChangeArrowheads="1"/>
          </p:cNvSpPr>
          <p:nvPr/>
        </p:nvSpPr>
        <p:spPr bwMode="auto">
          <a:xfrm>
            <a:off x="1178163" y="1845734"/>
            <a:ext cx="84182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altLang="es-CL" sz="2000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Suma y resta: </a:t>
            </a: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suma y resta entre irracionales NO siempre resulta un número irracional. </a:t>
            </a:r>
            <a:endParaRPr lang="es-CL" altLang="es-CL" sz="20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097280" y="2742080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Ejemplos: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p:sp>
        <p:nvSpPr>
          <p:cNvPr id="6" name="18 CuadroTexto"/>
          <p:cNvSpPr txBox="1">
            <a:spLocks noChangeArrowheads="1"/>
          </p:cNvSpPr>
          <p:nvPr/>
        </p:nvSpPr>
        <p:spPr bwMode="auto">
          <a:xfrm>
            <a:off x="1178163" y="3746298"/>
            <a:ext cx="84182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altLang="es-CL" sz="2000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Multiplicación y división: </a:t>
            </a:r>
            <a:r>
              <a:rPr lang="es-ES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multiplicación y división entre irracionales NO siempre resulta un irracional. </a:t>
            </a:r>
            <a:endParaRPr lang="es-CL" altLang="es-CL" sz="20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1099511" y="4601393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Ejemplos: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p:graphicFrame>
        <p:nvGraphicFramePr>
          <p:cNvPr id="8" name="2 Objeto"/>
          <p:cNvGraphicFramePr>
            <a:graphicFrameLocks noChangeAspect="1"/>
          </p:cNvGraphicFramePr>
          <p:nvPr>
            <p:extLst/>
          </p:nvPr>
        </p:nvGraphicFramePr>
        <p:xfrm>
          <a:off x="2762776" y="2782865"/>
          <a:ext cx="16383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cuación" r:id="rId3" imgW="1091880" imgH="215640" progId="Equation.3">
                  <p:embed/>
                </p:oleObj>
              </mc:Choice>
              <mc:Fallback>
                <p:oleObj name="Ecuación" r:id="rId3" imgW="1091880" imgH="215640" progId="Equation.3">
                  <p:embed/>
                  <p:pic>
                    <p:nvPicPr>
                      <p:cNvPr id="8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776" y="2782865"/>
                        <a:ext cx="16383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ángulo 8"/>
          <p:cNvSpPr/>
          <p:nvPr/>
        </p:nvSpPr>
        <p:spPr>
          <a:xfrm>
            <a:off x="4359322" y="2769896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u="none" dirty="0"/>
              <a:t>es irracional.</a:t>
            </a:r>
          </a:p>
        </p:txBody>
      </p:sp>
      <p:graphicFrame>
        <p:nvGraphicFramePr>
          <p:cNvPr id="10" name="2 Objeto"/>
          <p:cNvGraphicFramePr>
            <a:graphicFrameLocks noChangeAspect="1"/>
          </p:cNvGraphicFramePr>
          <p:nvPr>
            <p:extLst/>
          </p:nvPr>
        </p:nvGraphicFramePr>
        <p:xfrm>
          <a:off x="2611678" y="3160690"/>
          <a:ext cx="1638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cuación" r:id="rId5" imgW="1091880" imgH="228600" progId="Equation.3">
                  <p:embed/>
                </p:oleObj>
              </mc:Choice>
              <mc:Fallback>
                <p:oleObj name="Ecuación" r:id="rId5" imgW="1091880" imgH="228600" progId="Equation.3">
                  <p:embed/>
                  <p:pic>
                    <p:nvPicPr>
                      <p:cNvPr id="10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678" y="3160690"/>
                        <a:ext cx="1638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ángulo 10"/>
          <p:cNvSpPr/>
          <p:nvPr/>
        </p:nvSpPr>
        <p:spPr>
          <a:xfrm>
            <a:off x="4352547" y="3132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u="none" dirty="0"/>
              <a:t>es racional.</a:t>
            </a:r>
          </a:p>
        </p:txBody>
      </p:sp>
      <p:graphicFrame>
        <p:nvGraphicFramePr>
          <p:cNvPr id="12" name="2 Objeto"/>
          <p:cNvGraphicFramePr>
            <a:graphicFrameLocks noChangeAspect="1"/>
          </p:cNvGraphicFramePr>
          <p:nvPr>
            <p:extLst/>
          </p:nvPr>
        </p:nvGraphicFramePr>
        <p:xfrm>
          <a:off x="2744124" y="4659111"/>
          <a:ext cx="2705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cuación" r:id="rId7" imgW="1803240" imgH="228600" progId="Equation.3">
                  <p:embed/>
                </p:oleObj>
              </mc:Choice>
              <mc:Fallback>
                <p:oleObj name="Ecuación" r:id="rId7" imgW="1803240" imgH="228600" progId="Equation.3">
                  <p:embed/>
                  <p:pic>
                    <p:nvPicPr>
                      <p:cNvPr id="12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124" y="4659111"/>
                        <a:ext cx="2705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ángulo 12"/>
          <p:cNvSpPr/>
          <p:nvPr/>
        </p:nvSpPr>
        <p:spPr>
          <a:xfrm>
            <a:off x="5494229" y="4637106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u="none" dirty="0"/>
              <a:t>es racional.</a:t>
            </a:r>
          </a:p>
        </p:txBody>
      </p:sp>
      <p:graphicFrame>
        <p:nvGraphicFramePr>
          <p:cNvPr id="14" name="2 Objeto"/>
          <p:cNvGraphicFramePr>
            <a:graphicFrameLocks noChangeAspect="1"/>
          </p:cNvGraphicFramePr>
          <p:nvPr>
            <p:extLst/>
          </p:nvPr>
        </p:nvGraphicFramePr>
        <p:xfrm>
          <a:off x="2718969" y="5681461"/>
          <a:ext cx="12382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cuación" r:id="rId9" imgW="825480" imgH="457200" progId="Equation.3">
                  <p:embed/>
                </p:oleObj>
              </mc:Choice>
              <mc:Fallback>
                <p:oleObj name="Ecuación" r:id="rId9" imgW="825480" imgH="457200" progId="Equation.3">
                  <p:embed/>
                  <p:pic>
                    <p:nvPicPr>
                      <p:cNvPr id="14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969" y="5681461"/>
                        <a:ext cx="12382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ángulo 14"/>
          <p:cNvSpPr/>
          <p:nvPr/>
        </p:nvSpPr>
        <p:spPr>
          <a:xfrm>
            <a:off x="4084748" y="5762231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u="none" dirty="0"/>
              <a:t>es racional.</a:t>
            </a:r>
          </a:p>
        </p:txBody>
      </p:sp>
      <p:graphicFrame>
        <p:nvGraphicFramePr>
          <p:cNvPr id="16" name="2 Objeto"/>
          <p:cNvGraphicFramePr>
            <a:graphicFrameLocks noChangeAspect="1"/>
          </p:cNvGraphicFramePr>
          <p:nvPr>
            <p:extLst/>
          </p:nvPr>
        </p:nvGraphicFramePr>
        <p:xfrm>
          <a:off x="2748924" y="5198861"/>
          <a:ext cx="15430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cuación" r:id="rId11" imgW="1028520" imgH="228600" progId="Equation.3">
                  <p:embed/>
                </p:oleObj>
              </mc:Choice>
              <mc:Fallback>
                <p:oleObj name="Ecuación" r:id="rId11" imgW="1028520" imgH="228600" progId="Equation.3">
                  <p:embed/>
                  <p:pic>
                    <p:nvPicPr>
                      <p:cNvPr id="16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8924" y="5198861"/>
                        <a:ext cx="15430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ángulo 16"/>
          <p:cNvSpPr/>
          <p:nvPr/>
        </p:nvSpPr>
        <p:spPr>
          <a:xfrm>
            <a:off x="4375079" y="5186458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u="none" dirty="0"/>
              <a:t>es irracional.</a:t>
            </a:r>
          </a:p>
        </p:txBody>
      </p:sp>
    </p:spTree>
    <p:extLst>
      <p:ext uri="{BB962C8B-B14F-4D97-AF65-F5344CB8AC3E}">
        <p14:creationId xmlns:p14="http://schemas.microsoft.com/office/powerpoint/2010/main" val="174692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Conjuntos numéricos </a:t>
            </a: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3272316" y="1768450"/>
            <a:ext cx="259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sz="2000" u="none" dirty="0"/>
              <a:t>IN = {1, 2, 3, 4, 5, …}</a:t>
            </a:r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1110141" y="1737360"/>
            <a:ext cx="1668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Naturales: </a:t>
            </a: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1110141" y="2277110"/>
            <a:ext cx="1882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Cardinales: </a:t>
            </a: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3272316" y="2249992"/>
            <a:ext cx="30099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sz="2000" u="none" dirty="0"/>
              <a:t>IN</a:t>
            </a:r>
            <a:r>
              <a:rPr lang="es-MX" altLang="es-CL" sz="1600" u="none" baseline="-25000" dirty="0"/>
              <a:t>0</a:t>
            </a:r>
            <a:r>
              <a:rPr lang="es-MX" altLang="es-CL" sz="2000" u="none" dirty="0"/>
              <a:t> = {0, 1, 2, 3, 4, 5, …}</a:t>
            </a:r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1110141" y="2816860"/>
            <a:ext cx="1455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Enteros: 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3272316" y="2816860"/>
            <a:ext cx="420685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sz="2000" u="none" dirty="0"/>
              <a:t>Z = {…, – 3, – 2, – 1, 0, 1, 2, 3, …}</a:t>
            </a:r>
          </a:p>
          <a:p>
            <a:pPr marL="0" lvl="1" eaLnBrk="1" hangingPunct="1"/>
            <a:endParaRPr lang="es-ES" altLang="es-CL" sz="2000" u="none" dirty="0"/>
          </a:p>
          <a:p>
            <a:pPr eaLnBrk="1" hangingPunct="1">
              <a:spcBef>
                <a:spcPct val="50000"/>
              </a:spcBef>
            </a:pPr>
            <a:r>
              <a:rPr lang="es-MX" altLang="es-CL" sz="2000" u="none" dirty="0"/>
              <a:t>	</a:t>
            </a:r>
            <a:endParaRPr lang="es-ES" altLang="es-CL" sz="2000" u="none" dirty="0"/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1097280" y="3675104"/>
            <a:ext cx="1925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Racionales: </a:t>
            </a:r>
          </a:p>
        </p:txBody>
      </p:sp>
      <p:grpSp>
        <p:nvGrpSpPr>
          <p:cNvPr id="53" name="Group 43"/>
          <p:cNvGrpSpPr>
            <a:grpSpLocks/>
          </p:cNvGrpSpPr>
          <p:nvPr/>
        </p:nvGrpSpPr>
        <p:grpSpPr bwMode="auto">
          <a:xfrm>
            <a:off x="3258055" y="3356017"/>
            <a:ext cx="6146800" cy="754062"/>
            <a:chOff x="1267" y="1434"/>
            <a:chExt cx="3873" cy="475"/>
          </a:xfrm>
        </p:grpSpPr>
        <p:grpSp>
          <p:nvGrpSpPr>
            <p:cNvPr id="54" name="Group 38"/>
            <p:cNvGrpSpPr>
              <a:grpSpLocks/>
            </p:cNvGrpSpPr>
            <p:nvPr/>
          </p:nvGrpSpPr>
          <p:grpSpPr bwMode="auto">
            <a:xfrm>
              <a:off x="1715" y="1434"/>
              <a:ext cx="294" cy="475"/>
              <a:chOff x="2395" y="2024"/>
              <a:chExt cx="294" cy="475"/>
            </a:xfrm>
          </p:grpSpPr>
          <p:sp>
            <p:nvSpPr>
              <p:cNvPr id="59" name="Text Box 35"/>
              <p:cNvSpPr txBox="1">
                <a:spLocks noChangeArrowheads="1"/>
              </p:cNvSpPr>
              <p:nvPr/>
            </p:nvSpPr>
            <p:spPr bwMode="auto">
              <a:xfrm>
                <a:off x="2395" y="2024"/>
                <a:ext cx="27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/>
                  <a:t>a</a:t>
                </a:r>
                <a:endParaRPr lang="es-ES" altLang="es-CL" sz="2000" u="none"/>
              </a:p>
            </p:txBody>
          </p:sp>
          <p:sp>
            <p:nvSpPr>
              <p:cNvPr id="60" name="Text Box 36"/>
              <p:cNvSpPr txBox="1">
                <a:spLocks noChangeArrowheads="1"/>
              </p:cNvSpPr>
              <p:nvPr/>
            </p:nvSpPr>
            <p:spPr bwMode="auto">
              <a:xfrm>
                <a:off x="2417" y="2247"/>
                <a:ext cx="27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/>
                  <a:t>b</a:t>
                </a:r>
                <a:endParaRPr lang="es-ES" altLang="es-CL" sz="2000" u="none"/>
              </a:p>
            </p:txBody>
          </p:sp>
          <p:sp>
            <p:nvSpPr>
              <p:cNvPr id="61" name="Line 37"/>
              <p:cNvSpPr>
                <a:spLocks noChangeShapeType="1"/>
              </p:cNvSpPr>
              <p:nvPr/>
            </p:nvSpPr>
            <p:spPr bwMode="auto">
              <a:xfrm>
                <a:off x="2440" y="2262"/>
                <a:ext cx="137" cy="0"/>
              </a:xfrm>
              <a:prstGeom prst="line">
                <a:avLst/>
              </a:prstGeom>
              <a:noFill/>
              <a:ln w="12700">
                <a:solidFill>
                  <a:srgbClr val="4B5D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  <p:sp>
          <p:nvSpPr>
            <p:cNvPr id="55" name="AutoShape 39"/>
            <p:cNvSpPr>
              <a:spLocks/>
            </p:cNvSpPr>
            <p:nvPr/>
          </p:nvSpPr>
          <p:spPr bwMode="auto">
            <a:xfrm>
              <a:off x="1647" y="1480"/>
              <a:ext cx="45" cy="362"/>
            </a:xfrm>
            <a:prstGeom prst="leftBrace">
              <a:avLst>
                <a:gd name="adj1" fmla="val 67037"/>
                <a:gd name="adj2" fmla="val 5220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s-CL" altLang="es-CL" sz="2000" u="none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919" y="1525"/>
              <a:ext cx="322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/ a y b son enteros, y b es distinto de cero</a:t>
              </a:r>
              <a:endParaRPr lang="es-ES" altLang="es-CL" sz="2000" u="none"/>
            </a:p>
          </p:txBody>
        </p:sp>
        <p:sp>
          <p:nvSpPr>
            <p:cNvPr id="57" name="AutoShape 41"/>
            <p:cNvSpPr>
              <a:spLocks/>
            </p:cNvSpPr>
            <p:nvPr/>
          </p:nvSpPr>
          <p:spPr bwMode="auto">
            <a:xfrm>
              <a:off x="4959" y="1480"/>
              <a:ext cx="46" cy="362"/>
            </a:xfrm>
            <a:prstGeom prst="rightBrace">
              <a:avLst>
                <a:gd name="adj1" fmla="val 65580"/>
                <a:gd name="adj2" fmla="val 5392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s-CL" altLang="es-CL" u="none"/>
            </a:p>
          </p:txBody>
        </p:sp>
        <p:sp>
          <p:nvSpPr>
            <p:cNvPr id="58" name="Rectangle 42"/>
            <p:cNvSpPr>
              <a:spLocks noChangeArrowheads="1"/>
            </p:cNvSpPr>
            <p:nvPr/>
          </p:nvSpPr>
          <p:spPr bwMode="auto">
            <a:xfrm>
              <a:off x="1267" y="1509"/>
              <a:ext cx="3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 dirty="0"/>
                <a:t>Q =</a:t>
              </a:r>
              <a:endParaRPr lang="es-ES" altLang="es-CL" sz="2000" u="none" dirty="0"/>
            </a:p>
          </p:txBody>
        </p:sp>
      </p:grpSp>
      <p:sp>
        <p:nvSpPr>
          <p:cNvPr id="73" name="Rectangle 16"/>
          <p:cNvSpPr>
            <a:spLocks noChangeArrowheads="1"/>
          </p:cNvSpPr>
          <p:nvPr/>
        </p:nvSpPr>
        <p:spPr bwMode="auto">
          <a:xfrm>
            <a:off x="1110141" y="4321810"/>
            <a:ext cx="1938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Irracionales: </a:t>
            </a:r>
          </a:p>
        </p:txBody>
      </p:sp>
      <p:grpSp>
        <p:nvGrpSpPr>
          <p:cNvPr id="74" name="Group 70"/>
          <p:cNvGrpSpPr>
            <a:grpSpLocks/>
          </p:cNvGrpSpPr>
          <p:nvPr/>
        </p:nvGrpSpPr>
        <p:grpSpPr bwMode="auto">
          <a:xfrm>
            <a:off x="3288175" y="4321810"/>
            <a:ext cx="4237038" cy="469900"/>
            <a:chOff x="1257" y="1298"/>
            <a:chExt cx="2669" cy="296"/>
          </a:xfrm>
        </p:grpSpPr>
        <p:graphicFrame>
          <p:nvGraphicFramePr>
            <p:cNvPr id="75" name="Object 8"/>
            <p:cNvGraphicFramePr>
              <a:graphicFrameLocks noChangeAspect="1"/>
            </p:cNvGraphicFramePr>
            <p:nvPr/>
          </p:nvGraphicFramePr>
          <p:xfrm>
            <a:off x="3355" y="1298"/>
            <a:ext cx="523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5" name="Ecuación" r:id="rId4" imgW="431613" imgH="215806" progId="Equation.3">
                    <p:embed/>
                  </p:oleObj>
                </mc:Choice>
                <mc:Fallback>
                  <p:oleObj name="Ecuación" r:id="rId4" imgW="431613" imgH="2158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5" y="1298"/>
                          <a:ext cx="523" cy="2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Object 12"/>
            <p:cNvGraphicFramePr>
              <a:graphicFrameLocks noChangeAspect="1"/>
            </p:cNvGraphicFramePr>
            <p:nvPr/>
          </p:nvGraphicFramePr>
          <p:xfrm>
            <a:off x="3039" y="1373"/>
            <a:ext cx="277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6" name="Ecuación" r:id="rId6" imgW="228501" imgH="165028" progId="Equation.3">
                    <p:embed/>
                  </p:oleObj>
                </mc:Choice>
                <mc:Fallback>
                  <p:oleObj name="Ecuación" r:id="rId6" imgW="228501" imgH="1650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9" y="1373"/>
                          <a:ext cx="277" cy="1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" name="Object 13"/>
            <p:cNvGraphicFramePr>
              <a:graphicFrameLocks noChangeAspect="1"/>
            </p:cNvGraphicFramePr>
            <p:nvPr/>
          </p:nvGraphicFramePr>
          <p:xfrm>
            <a:off x="2572" y="1298"/>
            <a:ext cx="445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7" name="Ecuación" r:id="rId8" imgW="368140" imgH="215806" progId="Equation.3">
                    <p:embed/>
                  </p:oleObj>
                </mc:Choice>
                <mc:Fallback>
                  <p:oleObj name="Ecuación" r:id="rId8" imgW="368140" imgH="2158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2" y="1298"/>
                          <a:ext cx="445" cy="2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Object 14"/>
            <p:cNvGraphicFramePr>
              <a:graphicFrameLocks noChangeAspect="1"/>
            </p:cNvGraphicFramePr>
            <p:nvPr/>
          </p:nvGraphicFramePr>
          <p:xfrm>
            <a:off x="1792" y="1298"/>
            <a:ext cx="723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8" name="Ecuación" r:id="rId10" imgW="596641" imgH="215806" progId="Equation.3">
                    <p:embed/>
                  </p:oleObj>
                </mc:Choice>
                <mc:Fallback>
                  <p:oleObj name="Ecuación" r:id="rId10" imgW="596641" imgH="2158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2" y="1298"/>
                          <a:ext cx="723" cy="2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" name="Text Box 17"/>
            <p:cNvSpPr txBox="1">
              <a:spLocks noChangeArrowheads="1"/>
            </p:cNvSpPr>
            <p:nvPr/>
          </p:nvSpPr>
          <p:spPr bwMode="auto">
            <a:xfrm>
              <a:off x="1257" y="1298"/>
              <a:ext cx="72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Q* =</a:t>
              </a:r>
              <a:endParaRPr lang="es-ES" altLang="es-CL" sz="2000" u="none"/>
            </a:p>
          </p:txBody>
        </p:sp>
        <p:sp>
          <p:nvSpPr>
            <p:cNvPr id="80" name="AutoShape 60"/>
            <p:cNvSpPr>
              <a:spLocks/>
            </p:cNvSpPr>
            <p:nvPr/>
          </p:nvSpPr>
          <p:spPr bwMode="auto">
            <a:xfrm>
              <a:off x="1701" y="1306"/>
              <a:ext cx="48" cy="288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s-CL" altLang="es-CL" u="none">
                <a:latin typeface="Verdana" pitchFamily="34" charset="0"/>
              </a:endParaRPr>
            </a:p>
          </p:txBody>
        </p:sp>
        <p:sp>
          <p:nvSpPr>
            <p:cNvPr id="81" name="AutoShape 62"/>
            <p:cNvSpPr>
              <a:spLocks/>
            </p:cNvSpPr>
            <p:nvPr/>
          </p:nvSpPr>
          <p:spPr bwMode="auto">
            <a:xfrm>
              <a:off x="3878" y="1306"/>
              <a:ext cx="48" cy="288"/>
            </a:xfrm>
            <a:prstGeom prst="righ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s-CL" altLang="es-CL" u="none">
                <a:latin typeface="Verdana" pitchFamily="34" charset="0"/>
              </a:endParaRPr>
            </a:p>
          </p:txBody>
        </p:sp>
      </p:grpSp>
      <p:sp>
        <p:nvSpPr>
          <p:cNvPr id="98" name="Rectangle 3"/>
          <p:cNvSpPr>
            <a:spLocks noChangeArrowheads="1"/>
          </p:cNvSpPr>
          <p:nvPr/>
        </p:nvSpPr>
        <p:spPr bwMode="auto">
          <a:xfrm>
            <a:off x="3272316" y="5016566"/>
            <a:ext cx="259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sz="2000" u="none" dirty="0"/>
              <a:t>II = {</a:t>
            </a:r>
            <a:r>
              <a:rPr lang="es-MX" altLang="es-CL" sz="2000" u="none" dirty="0">
                <a:solidFill>
                  <a:prstClr val="black"/>
                </a:solidFill>
                <a:latin typeface="Calibri"/>
                <a:cs typeface="+mn-cs"/>
              </a:rPr>
              <a:t>─ </a:t>
            </a:r>
            <a:r>
              <a:rPr lang="es-MX" altLang="es-CL" sz="2000" i="1" u="none" dirty="0"/>
              <a:t>i,</a:t>
            </a:r>
            <a:r>
              <a:rPr lang="es-MX" altLang="es-CL" sz="2000" u="none" dirty="0"/>
              <a:t> </a:t>
            </a:r>
            <a:r>
              <a:rPr lang="es-MX" altLang="es-CL" sz="2000" u="none" dirty="0">
                <a:solidFill>
                  <a:prstClr val="black"/>
                </a:solidFill>
                <a:latin typeface="Calibri"/>
                <a:cs typeface="+mn-cs"/>
              </a:rPr>
              <a:t>─ </a:t>
            </a:r>
            <a:r>
              <a:rPr lang="es-MX" altLang="es-CL" sz="2000" u="none" dirty="0"/>
              <a:t>2</a:t>
            </a:r>
            <a:r>
              <a:rPr lang="es-MX" altLang="es-CL" sz="2000" i="1" u="none" dirty="0"/>
              <a:t>i</a:t>
            </a:r>
            <a:r>
              <a:rPr lang="es-MX" altLang="es-CL" sz="2000" u="none" dirty="0"/>
              <a:t>, 3</a:t>
            </a:r>
            <a:r>
              <a:rPr lang="es-MX" altLang="es-CL" sz="2000" i="1" u="none" dirty="0"/>
              <a:t>i</a:t>
            </a:r>
            <a:r>
              <a:rPr lang="es-MX" altLang="es-CL" sz="2000" u="none" dirty="0"/>
              <a:t>,…}</a:t>
            </a:r>
          </a:p>
        </p:txBody>
      </p:sp>
      <p:sp>
        <p:nvSpPr>
          <p:cNvPr id="99" name="Rectangle 16"/>
          <p:cNvSpPr>
            <a:spLocks noChangeArrowheads="1"/>
          </p:cNvSpPr>
          <p:nvPr/>
        </p:nvSpPr>
        <p:spPr bwMode="auto">
          <a:xfrm>
            <a:off x="1110141" y="4980029"/>
            <a:ext cx="19383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Imaginarios: </a:t>
            </a:r>
          </a:p>
        </p:txBody>
      </p:sp>
      <p:sp>
        <p:nvSpPr>
          <p:cNvPr id="100" name="Rectangle 16"/>
          <p:cNvSpPr>
            <a:spLocks noChangeArrowheads="1"/>
          </p:cNvSpPr>
          <p:nvPr/>
        </p:nvSpPr>
        <p:spPr bwMode="auto">
          <a:xfrm>
            <a:off x="1110141" y="5601305"/>
            <a:ext cx="1811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s-CL" sz="2000" b="1" u="none" dirty="0">
                <a:solidFill>
                  <a:srgbClr val="99CC00"/>
                </a:solidFill>
              </a:rPr>
              <a:t> Complejos: </a:t>
            </a:r>
          </a:p>
        </p:txBody>
      </p:sp>
      <p:sp>
        <p:nvSpPr>
          <p:cNvPr id="101" name="Rectangle 3"/>
          <p:cNvSpPr>
            <a:spLocks noChangeArrowheads="1"/>
          </p:cNvSpPr>
          <p:nvPr/>
        </p:nvSpPr>
        <p:spPr bwMode="auto">
          <a:xfrm>
            <a:off x="3258055" y="5577263"/>
            <a:ext cx="30099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sz="2000" u="none" dirty="0"/>
              <a:t>C = {</a:t>
            </a:r>
            <a:r>
              <a:rPr lang="es-MX" altLang="es-CL" sz="2000" u="none" dirty="0">
                <a:solidFill>
                  <a:prstClr val="black"/>
                </a:solidFill>
                <a:latin typeface="Calibri"/>
                <a:cs typeface="+mn-cs"/>
              </a:rPr>
              <a:t>─ </a:t>
            </a:r>
            <a:r>
              <a:rPr lang="es-MX" altLang="es-CL" sz="2000" u="none" dirty="0"/>
              <a:t>3</a:t>
            </a:r>
            <a:r>
              <a:rPr lang="es-MX" altLang="es-CL" sz="2000" u="none" dirty="0">
                <a:solidFill>
                  <a:prstClr val="black"/>
                </a:solidFill>
                <a:latin typeface="Calibri"/>
                <a:cs typeface="+mn-cs"/>
              </a:rPr>
              <a:t> ─ </a:t>
            </a:r>
            <a:r>
              <a:rPr lang="es-MX" altLang="es-CL" sz="2000" i="1" u="none" dirty="0"/>
              <a:t>i</a:t>
            </a:r>
            <a:r>
              <a:rPr lang="es-MX" altLang="es-CL" sz="2000" u="none" dirty="0"/>
              <a:t>, </a:t>
            </a:r>
            <a:r>
              <a:rPr lang="es-MX" altLang="es-CL" sz="2000" u="none" dirty="0">
                <a:solidFill>
                  <a:prstClr val="black"/>
                </a:solidFill>
                <a:latin typeface="Calibri"/>
                <a:cs typeface="+mn-cs"/>
              </a:rPr>
              <a:t>─ </a:t>
            </a:r>
            <a:r>
              <a:rPr lang="es-MX" altLang="es-CL" sz="2000" i="1" u="none" dirty="0"/>
              <a:t>i</a:t>
            </a:r>
            <a:r>
              <a:rPr lang="es-MX" altLang="es-CL" sz="2000" u="none" dirty="0"/>
              <a:t>, </a:t>
            </a:r>
            <a:r>
              <a:rPr lang="es-MX" altLang="es-CL" sz="2000" i="1" u="none" dirty="0"/>
              <a:t>176</a:t>
            </a:r>
            <a:r>
              <a:rPr lang="es-MX" altLang="es-CL" sz="2000" u="none" dirty="0"/>
              <a:t>,…}</a:t>
            </a:r>
          </a:p>
        </p:txBody>
      </p:sp>
      <p:sp>
        <p:nvSpPr>
          <p:cNvPr id="102" name="Rectangle 3"/>
          <p:cNvSpPr>
            <a:spLocks noChangeArrowheads="1"/>
          </p:cNvSpPr>
          <p:nvPr/>
        </p:nvSpPr>
        <p:spPr bwMode="auto">
          <a:xfrm>
            <a:off x="5725292" y="5018154"/>
            <a:ext cx="6150969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s-MX" altLang="es-CL" sz="2000" i="1" u="none" dirty="0"/>
              <a:t>i:</a:t>
            </a:r>
            <a:r>
              <a:rPr lang="es-MX" altLang="es-CL" sz="2000" u="none" dirty="0"/>
              <a:t> unidad imaginaria, cuyo valor es </a:t>
            </a:r>
            <a:endParaRPr lang="es-MX" altLang="es-CL" sz="2000" i="1" u="none" dirty="0"/>
          </a:p>
        </p:txBody>
      </p:sp>
      <p:graphicFrame>
        <p:nvGraphicFramePr>
          <p:cNvPr id="103" name="2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384771"/>
              </p:ext>
            </p:extLst>
          </p:nvPr>
        </p:nvGraphicFramePr>
        <p:xfrm>
          <a:off x="9693211" y="4980029"/>
          <a:ext cx="582326" cy="395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cuación" r:id="rId12" imgW="317160" imgH="215640" progId="Equation.3">
                  <p:embed/>
                </p:oleObj>
              </mc:Choice>
              <mc:Fallback>
                <p:oleObj name="Ecuación" r:id="rId12" imgW="317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3211" y="4980029"/>
                        <a:ext cx="582326" cy="3959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5" name="34 Conector recto"/>
          <p:cNvCxnSpPr/>
          <p:nvPr/>
        </p:nvCxnSpPr>
        <p:spPr>
          <a:xfrm flipV="1">
            <a:off x="3390314" y="5673222"/>
            <a:ext cx="70338" cy="1900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72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utoUpdateAnimBg="0"/>
      <p:bldP spid="47" grpId="0"/>
      <p:bldP spid="48" grpId="1"/>
      <p:bldP spid="49" grpId="0" autoUpdateAnimBg="0"/>
      <p:bldP spid="50" grpId="0"/>
      <p:bldP spid="51" grpId="0" autoUpdateAnimBg="0"/>
      <p:bldP spid="52" grpId="0"/>
      <p:bldP spid="73" grpId="0"/>
      <p:bldP spid="98" grpId="0"/>
      <p:bldP spid="99" grpId="0"/>
      <p:bldP spid="100" grpId="0"/>
      <p:bldP spid="101" grpId="0"/>
      <p:bldP spid="10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30611" y="1737360"/>
            <a:ext cx="8412162" cy="43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ES" altLang="es-CL" sz="2000" u="none" dirty="0"/>
              <a:t>14. La suma de tres números impares consecutivos es </a:t>
            </a:r>
            <a:r>
              <a:rPr lang="es-ES" altLang="es-CL" sz="2000" b="1" u="none" dirty="0"/>
              <a:t>siempre</a:t>
            </a:r>
          </a:p>
          <a:p>
            <a:pPr algn="just" eaLnBrk="1" hangingPunct="1"/>
            <a:endParaRPr lang="es-ES" altLang="es-CL" sz="2000" u="none" dirty="0"/>
          </a:p>
          <a:p>
            <a:pPr algn="just" eaLnBrk="1" hangingPunct="1"/>
            <a:r>
              <a:rPr lang="es-ES" altLang="es-CL" sz="2000" u="none" dirty="0"/>
              <a:t>I)   divisible por 3.</a:t>
            </a:r>
          </a:p>
          <a:p>
            <a:pPr algn="just" eaLnBrk="1" hangingPunct="1"/>
            <a:r>
              <a:rPr lang="es-ES" altLang="es-CL" sz="2000" u="none" dirty="0"/>
              <a:t>II)  divisible por 6.</a:t>
            </a:r>
          </a:p>
          <a:p>
            <a:pPr algn="just" eaLnBrk="1" hangingPunct="1"/>
            <a:r>
              <a:rPr lang="es-ES" altLang="es-CL" sz="2000" u="none" dirty="0"/>
              <a:t>III) divisible por 9.</a:t>
            </a:r>
          </a:p>
          <a:p>
            <a:pPr algn="just" eaLnBrk="1" hangingPunct="1"/>
            <a:endParaRPr lang="es-ES" altLang="es-CL" sz="2000" u="none" dirty="0"/>
          </a:p>
          <a:p>
            <a:pPr algn="just" eaLnBrk="1" hangingPunct="1"/>
            <a:r>
              <a:rPr lang="es-ES" altLang="es-CL" sz="2000" u="none" dirty="0"/>
              <a:t>Es (son) verdadera(s)</a:t>
            </a:r>
          </a:p>
          <a:p>
            <a:pPr algn="just" eaLnBrk="1" hangingPunct="1"/>
            <a:endParaRPr lang="es-ES" altLang="es-CL" sz="2000" u="none" dirty="0"/>
          </a:p>
          <a:p>
            <a:pPr algn="just" eaLnBrk="1" hangingPunct="1"/>
            <a:r>
              <a:rPr lang="es-ES" altLang="es-CL" sz="2000" u="none" dirty="0"/>
              <a:t>A)  solo I.</a:t>
            </a:r>
          </a:p>
          <a:p>
            <a:pPr algn="just" eaLnBrk="1" hangingPunct="1"/>
            <a:r>
              <a:rPr lang="es-ES" altLang="es-CL" sz="2000" u="none" dirty="0"/>
              <a:t>B)  solo II.</a:t>
            </a:r>
          </a:p>
          <a:p>
            <a:pPr algn="just" eaLnBrk="1" hangingPunct="1"/>
            <a:r>
              <a:rPr lang="es-ES" altLang="es-CL" sz="2000" u="none" dirty="0"/>
              <a:t>C)  solo I y III.</a:t>
            </a:r>
          </a:p>
          <a:p>
            <a:pPr algn="just" eaLnBrk="1" hangingPunct="1"/>
            <a:r>
              <a:rPr lang="es-ES" altLang="es-CL" sz="2000" u="none" dirty="0"/>
              <a:t>D)  solo II y III.</a:t>
            </a:r>
          </a:p>
          <a:p>
            <a:pPr marL="457200" indent="-457200" algn="just" eaLnBrk="1" hangingPunct="1">
              <a:buAutoNum type="alphaUcParenR" startAt="5"/>
            </a:pPr>
            <a:r>
              <a:rPr lang="es-ES" altLang="es-CL" sz="2000" u="none" dirty="0"/>
              <a:t>I, II y III.</a:t>
            </a:r>
            <a:r>
              <a:rPr lang="es-ES_tradnl" altLang="es-CL" sz="2000" i="1" u="none" dirty="0">
                <a:solidFill>
                  <a:schemeClr val="tx2"/>
                </a:solidFill>
              </a:rPr>
              <a:t>	</a:t>
            </a:r>
            <a:r>
              <a:rPr lang="es-ES_tradnl" altLang="es-CL" i="1" u="none" dirty="0">
                <a:solidFill>
                  <a:schemeClr val="tx2"/>
                </a:solidFill>
              </a:rPr>
              <a:t> </a:t>
            </a:r>
          </a:p>
          <a:p>
            <a:pPr algn="just" eaLnBrk="1" hangingPunct="1"/>
            <a:r>
              <a:rPr lang="es-ES_tradnl" altLang="es-CL" i="1" dirty="0">
                <a:solidFill>
                  <a:schemeClr val="tx2"/>
                </a:solidFill>
              </a:rPr>
              <a:t> </a:t>
            </a:r>
            <a:r>
              <a:rPr lang="es-ES_tradnl" altLang="es-CL" i="1" dirty="0" smtClean="0">
                <a:solidFill>
                  <a:schemeClr val="tx2"/>
                </a:solidFill>
              </a:rPr>
              <a:t>                       </a:t>
            </a:r>
            <a:r>
              <a:rPr lang="es-ES_tradnl" altLang="es-CL" i="1" u="none" dirty="0" smtClean="0">
                <a:solidFill>
                  <a:schemeClr val="tx2"/>
                </a:solidFill>
              </a:rPr>
              <a:t>       </a:t>
            </a:r>
            <a:r>
              <a:rPr lang="es-ES_tradnl" altLang="es-CL" i="1" u="none" dirty="0"/>
              <a:t>Fuente : </a:t>
            </a:r>
            <a:r>
              <a:rPr lang="es-ES_tradnl" altLang="es-CL" b="1" i="1" u="none" dirty="0"/>
              <a:t>DEMRE - U. DE CHILE</a:t>
            </a:r>
            <a:r>
              <a:rPr lang="es-ES_tradnl" altLang="es-CL" i="1" u="none" dirty="0"/>
              <a:t>, Proceso de admisión 2010.</a:t>
            </a:r>
          </a:p>
        </p:txBody>
      </p:sp>
      <p:grpSp>
        <p:nvGrpSpPr>
          <p:cNvPr id="5" name="19 Grupo"/>
          <p:cNvGrpSpPr>
            <a:grpSpLocks/>
          </p:cNvGrpSpPr>
          <p:nvPr/>
        </p:nvGrpSpPr>
        <p:grpSpPr bwMode="auto">
          <a:xfrm>
            <a:off x="6425406" y="3247695"/>
            <a:ext cx="1511300" cy="1223963"/>
            <a:chOff x="251520" y="5805264"/>
            <a:chExt cx="1512168" cy="1224136"/>
          </a:xfrm>
        </p:grpSpPr>
        <p:sp>
          <p:nvSpPr>
            <p:cNvPr id="6" name="11 Rectángulo redondeado"/>
            <p:cNvSpPr>
              <a:spLocks noChangeArrowheads="1"/>
            </p:cNvSpPr>
            <p:nvPr/>
          </p:nvSpPr>
          <p:spPr bwMode="auto">
            <a:xfrm>
              <a:off x="251520" y="5805264"/>
              <a:ext cx="1477223" cy="1224136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>
              <a:defPPr>
                <a:defRPr lang="es-C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L" u="none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51521" y="5861707"/>
              <a:ext cx="1512167" cy="1095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C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ALTERNATIVA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CORRECTA</a:t>
              </a:r>
            </a:p>
            <a:p>
              <a:pPr algn="ctr" eaLnBrk="1" hangingPunct="1"/>
              <a:r>
                <a:rPr lang="es-ES_tradnl" altLang="es-CL" sz="4000" b="1" u="none" dirty="0">
                  <a:solidFill>
                    <a:schemeClr val="tx2"/>
                  </a:solidFill>
                </a:rPr>
                <a:t>A</a:t>
              </a:r>
              <a:endParaRPr lang="es-ES_tradnl" altLang="es-CL" sz="4000" u="none" dirty="0">
                <a:solidFill>
                  <a:schemeClr val="tx2"/>
                </a:solidFill>
              </a:endParaRPr>
            </a:p>
          </p:txBody>
        </p:sp>
      </p:grp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 PSU</a:t>
            </a:r>
          </a:p>
        </p:txBody>
      </p:sp>
    </p:spTree>
    <p:extLst>
      <p:ext uri="{BB962C8B-B14F-4D97-AF65-F5344CB8AC3E}">
        <p14:creationId xmlns:p14="http://schemas.microsoft.com/office/powerpoint/2010/main" val="21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 PSU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27269" y="1737360"/>
            <a:ext cx="8208912" cy="1404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ct val="150000"/>
              </a:lnSpc>
              <a:spcBef>
                <a:spcPct val="50000"/>
              </a:spcBef>
            </a:pPr>
            <a:r>
              <a:rPr lang="es-MX" sz="200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5. </a:t>
            </a:r>
            <a:r>
              <a:rPr lang="es-MX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Se repartirá un premio de $ 624.000 entre Ingrid, Gerardo y Jaime. Ingrid recibe      del total, Gerardo recibe      de lo quedará y Jaime el resto. ¿Cuánto reciben Gerardo y Jaime, respectivamente?</a:t>
            </a:r>
            <a:endParaRPr lang="es-ES" dirty="0">
              <a:solidFill>
                <a:prstClr val="black">
                  <a:lumMod val="85000"/>
                  <a:lumOff val="15000"/>
                </a:prstClr>
              </a:solidFill>
              <a:cs typeface="Arial" charset="0"/>
            </a:endParaRPr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9217" y="2192267"/>
            <a:ext cx="3619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4429" y="2198753"/>
            <a:ext cx="3619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3 Rectángulo"/>
          <p:cNvSpPr/>
          <p:nvPr/>
        </p:nvSpPr>
        <p:spPr>
          <a:xfrm>
            <a:off x="1443293" y="3249528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A)   $ 234.000   y  $ 260.000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7" name="48 Rectángulo"/>
          <p:cNvSpPr/>
          <p:nvPr/>
        </p:nvSpPr>
        <p:spPr>
          <a:xfrm>
            <a:off x="1443293" y="3600276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B)   $ 156.000   y  $ 134.000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8" name="49 Rectángulo"/>
          <p:cNvSpPr/>
          <p:nvPr/>
        </p:nvSpPr>
        <p:spPr>
          <a:xfrm>
            <a:off x="1443293" y="3960316"/>
            <a:ext cx="317266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C)   $ 260.000   y  $ 364.000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9" name="50 Rectángulo"/>
          <p:cNvSpPr/>
          <p:nvPr/>
        </p:nvSpPr>
        <p:spPr>
          <a:xfrm>
            <a:off x="1443293" y="4320356"/>
            <a:ext cx="317266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D)   $ 260.000   y  $ 130.000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10" name="51 Rectángulo"/>
          <p:cNvSpPr/>
          <p:nvPr/>
        </p:nvSpPr>
        <p:spPr>
          <a:xfrm>
            <a:off x="1443293" y="4680396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E)   $ 416.000   y  $ 208.000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11" name="3 Rectángulo"/>
          <p:cNvSpPr>
            <a:spLocks noChangeArrowheads="1"/>
          </p:cNvSpPr>
          <p:nvPr/>
        </p:nvSpPr>
        <p:spPr bwMode="auto">
          <a:xfrm>
            <a:off x="4603132" y="5536116"/>
            <a:ext cx="6661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ES_tradnl" altLang="es-CL" sz="1600" i="1" u="none" dirty="0"/>
              <a:t>Fuente : </a:t>
            </a:r>
            <a:r>
              <a:rPr lang="es-ES_tradnl" altLang="es-CL" sz="1600" b="1" i="1" u="none" dirty="0"/>
              <a:t>DEMRE - U. DE CHILE</a:t>
            </a:r>
            <a:r>
              <a:rPr lang="es-ES_tradnl" altLang="es-CL" sz="1600" i="1" u="none" dirty="0"/>
              <a:t>, Modelo Proceso de admisión 2015</a:t>
            </a:r>
            <a:r>
              <a:rPr lang="es-ES_tradnl" altLang="es-CL" sz="1600" i="1" u="none" dirty="0">
                <a:solidFill>
                  <a:srgbClr val="465E9C"/>
                </a:solidFill>
              </a:rPr>
              <a:t>.</a:t>
            </a:r>
          </a:p>
        </p:txBody>
      </p:sp>
      <p:grpSp>
        <p:nvGrpSpPr>
          <p:cNvPr id="12" name="19 Grupo"/>
          <p:cNvGrpSpPr>
            <a:grpSpLocks/>
          </p:cNvGrpSpPr>
          <p:nvPr/>
        </p:nvGrpSpPr>
        <p:grpSpPr bwMode="auto">
          <a:xfrm>
            <a:off x="7178057" y="3641100"/>
            <a:ext cx="1511300" cy="1223962"/>
            <a:chOff x="251520" y="5805264"/>
            <a:chExt cx="1512168" cy="1224136"/>
          </a:xfrm>
        </p:grpSpPr>
        <p:sp>
          <p:nvSpPr>
            <p:cNvPr id="13" name="11 Rectángulo redondeado"/>
            <p:cNvSpPr>
              <a:spLocks noChangeArrowheads="1"/>
            </p:cNvSpPr>
            <p:nvPr/>
          </p:nvSpPr>
          <p:spPr bwMode="auto">
            <a:xfrm>
              <a:off x="251520" y="5805264"/>
              <a:ext cx="1477223" cy="1224136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>
              <a:defPPr>
                <a:defRPr lang="es-C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CL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251520" y="5862422"/>
              <a:ext cx="1512168" cy="1086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C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ALTERNATIVA </a:t>
              </a:r>
            </a:p>
            <a:p>
              <a:pPr algn="ct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CORRECTA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4000" b="1" u="none" dirty="0">
                  <a:solidFill>
                    <a:schemeClr val="tx2"/>
                  </a:solidFill>
                </a:rPr>
                <a:t>D</a:t>
              </a:r>
              <a:endParaRPr lang="es-ES_tradnl" altLang="es-CL" sz="4000" u="none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263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ítulo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 PSU</a:t>
            </a:r>
          </a:p>
        </p:txBody>
      </p:sp>
      <p:grpSp>
        <p:nvGrpSpPr>
          <p:cNvPr id="4" name="19 Grupo"/>
          <p:cNvGrpSpPr>
            <a:grpSpLocks/>
          </p:cNvGrpSpPr>
          <p:nvPr/>
        </p:nvGrpSpPr>
        <p:grpSpPr bwMode="auto">
          <a:xfrm>
            <a:off x="7386134" y="3161191"/>
            <a:ext cx="1511300" cy="1223962"/>
            <a:chOff x="251520" y="5805264"/>
            <a:chExt cx="1512168" cy="1224136"/>
          </a:xfrm>
        </p:grpSpPr>
        <p:sp>
          <p:nvSpPr>
            <p:cNvPr id="35" name="11 Rectángulo redondeado"/>
            <p:cNvSpPr>
              <a:spLocks noChangeArrowheads="1"/>
            </p:cNvSpPr>
            <p:nvPr/>
          </p:nvSpPr>
          <p:spPr bwMode="auto">
            <a:xfrm>
              <a:off x="251520" y="5805264"/>
              <a:ext cx="1477223" cy="1224136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>
              <a:defPPr>
                <a:defRPr lang="es-C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CL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251520" y="5862422"/>
              <a:ext cx="1512168" cy="1086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C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ALTERNATIVA </a:t>
              </a:r>
            </a:p>
            <a:p>
              <a:pPr algn="ct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CORRECTA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4000" b="1" u="none" dirty="0">
                  <a:solidFill>
                    <a:schemeClr val="tx2"/>
                  </a:solidFill>
                </a:rPr>
                <a:t>D</a:t>
              </a:r>
              <a:endParaRPr lang="es-ES_tradnl" altLang="es-CL" sz="4000" u="none" dirty="0">
                <a:solidFill>
                  <a:schemeClr val="tx2"/>
                </a:solidFill>
              </a:endParaRPr>
            </a:p>
          </p:txBody>
        </p:sp>
      </p:grp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97280" y="1708387"/>
            <a:ext cx="8412162" cy="496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CL" altLang="es-CL" sz="1600" u="none" dirty="0"/>
              <a:t>10. En cada una de las rectas numéricas que se muestran en I), en II) y en III), el punto</a:t>
            </a:r>
          </a:p>
          <a:p>
            <a:pPr algn="just" eaLnBrk="1" hangingPunct="1">
              <a:lnSpc>
                <a:spcPct val="150000"/>
              </a:lnSpc>
            </a:pPr>
            <a:r>
              <a:rPr lang="es-CL" altLang="es-CL" sz="1600" u="none" dirty="0"/>
              <a:t>C es un punto tal que AC =         . ¿En cuál(es) de ellas C =        ?</a:t>
            </a:r>
          </a:p>
          <a:p>
            <a:pPr algn="just" eaLnBrk="1" hangingPunct="1"/>
            <a:endParaRPr lang="es-ES" altLang="es-CL" sz="1600" u="none" dirty="0"/>
          </a:p>
          <a:p>
            <a:pPr marL="400050" indent="-400050" algn="just" eaLnBrk="1" hangingPunct="1">
              <a:buAutoNum type="romanUcParenR"/>
            </a:pPr>
            <a:r>
              <a:rPr lang="es-ES" altLang="es-CL" sz="1600" u="none" dirty="0"/>
              <a:t> </a:t>
            </a:r>
          </a:p>
          <a:p>
            <a:pPr marL="400050" indent="-400050" algn="just" eaLnBrk="1" hangingPunct="1">
              <a:buAutoNum type="romanUcParenR"/>
            </a:pPr>
            <a:endParaRPr lang="es-ES" altLang="es-CL" sz="1600" u="none" dirty="0"/>
          </a:p>
          <a:p>
            <a:pPr algn="just" eaLnBrk="1" hangingPunct="1"/>
            <a:endParaRPr lang="es-ES" altLang="es-CL" sz="1600" u="none" dirty="0"/>
          </a:p>
          <a:p>
            <a:pPr marL="400050" indent="-400050" algn="just" eaLnBrk="1" hangingPunct="1">
              <a:buAutoNum type="romanUcParenR" startAt="2"/>
            </a:pPr>
            <a:r>
              <a:rPr lang="es-ES" altLang="es-CL" sz="1600" u="none" dirty="0"/>
              <a:t> </a:t>
            </a:r>
          </a:p>
          <a:p>
            <a:pPr marL="400050" indent="-400050" algn="just" eaLnBrk="1" hangingPunct="1">
              <a:buAutoNum type="romanUcParenR" startAt="2"/>
            </a:pPr>
            <a:endParaRPr lang="es-ES" altLang="es-CL" sz="1600" u="none" dirty="0"/>
          </a:p>
          <a:p>
            <a:pPr marL="400050" indent="-400050" algn="just" eaLnBrk="1" hangingPunct="1">
              <a:buAutoNum type="romanUcParenR" startAt="2"/>
            </a:pPr>
            <a:endParaRPr lang="es-ES" altLang="es-CL" sz="1600" u="none" dirty="0"/>
          </a:p>
          <a:p>
            <a:pPr algn="just" eaLnBrk="1" hangingPunct="1"/>
            <a:r>
              <a:rPr lang="es-ES" altLang="es-CL" sz="1600" u="none" dirty="0"/>
              <a:t>III)  </a:t>
            </a:r>
          </a:p>
          <a:p>
            <a:pPr algn="just" eaLnBrk="1" hangingPunct="1"/>
            <a:endParaRPr lang="es-ES" altLang="es-CL" sz="2000" u="none" dirty="0"/>
          </a:p>
          <a:p>
            <a:pPr algn="just" eaLnBrk="1" hangingPunct="1"/>
            <a:endParaRPr lang="es-ES" altLang="es-CL" sz="2000" u="none" dirty="0"/>
          </a:p>
          <a:p>
            <a:pPr algn="just" eaLnBrk="1" hangingPunct="1"/>
            <a:r>
              <a:rPr lang="es-ES" altLang="es-CL" sz="1600" u="none" dirty="0"/>
              <a:t>A)  Solo en I.</a:t>
            </a:r>
          </a:p>
          <a:p>
            <a:pPr algn="just" eaLnBrk="1" hangingPunct="1"/>
            <a:r>
              <a:rPr lang="es-ES" altLang="es-CL" sz="1600" u="none" dirty="0"/>
              <a:t>B)  Solo en II.</a:t>
            </a:r>
          </a:p>
          <a:p>
            <a:pPr algn="just" eaLnBrk="1" hangingPunct="1"/>
            <a:r>
              <a:rPr lang="es-ES" altLang="es-CL" sz="1600" u="none" dirty="0"/>
              <a:t>C)  Solo en III.</a:t>
            </a:r>
          </a:p>
          <a:p>
            <a:pPr algn="just" eaLnBrk="1" hangingPunct="1"/>
            <a:r>
              <a:rPr lang="es-ES" altLang="es-CL" sz="1600" u="none" dirty="0"/>
              <a:t>D)  Solo en I y en II.</a:t>
            </a:r>
          </a:p>
          <a:p>
            <a:pPr marL="342900" indent="-342900" algn="just" eaLnBrk="1" hangingPunct="1">
              <a:buAutoNum type="alphaUcParenR" startAt="5"/>
            </a:pPr>
            <a:r>
              <a:rPr lang="es-ES" altLang="es-CL" sz="1600" u="none" dirty="0"/>
              <a:t>En I, en II y en </a:t>
            </a:r>
            <a:r>
              <a:rPr lang="es-ES" altLang="es-CL" sz="1600" u="none" dirty="0" smtClean="0"/>
              <a:t>III.</a:t>
            </a:r>
          </a:p>
          <a:p>
            <a:pPr algn="r" eaLnBrk="1" hangingPunct="1"/>
            <a:r>
              <a:rPr lang="es-ES_tradnl" altLang="es-CL" sz="2000" i="1" u="none" dirty="0" smtClean="0">
                <a:solidFill>
                  <a:schemeClr val="tx2"/>
                </a:solidFill>
              </a:rPr>
              <a:t>	</a:t>
            </a:r>
            <a:r>
              <a:rPr lang="es-ES_tradnl" altLang="es-CL" sz="1600" i="1" u="none" dirty="0" smtClean="0">
                <a:solidFill>
                  <a:schemeClr val="tx2"/>
                </a:solidFill>
              </a:rPr>
              <a:t>Fuente : </a:t>
            </a:r>
            <a:r>
              <a:rPr lang="es-ES_tradnl" altLang="es-CL" sz="1600" b="1" i="1" u="none" dirty="0" smtClean="0">
                <a:solidFill>
                  <a:schemeClr val="tx2"/>
                </a:solidFill>
              </a:rPr>
              <a:t>DEMRE - U. DE CHILE</a:t>
            </a:r>
            <a:r>
              <a:rPr lang="es-ES_tradnl" altLang="es-CL" sz="1600" i="1" u="none" dirty="0" smtClean="0">
                <a:solidFill>
                  <a:schemeClr val="tx2"/>
                </a:solidFill>
              </a:rPr>
              <a:t>, Proceso de admisión 2015.</a:t>
            </a:r>
            <a:endParaRPr lang="es-ES_tradnl" altLang="es-CL" sz="1600" i="1" u="none" dirty="0">
              <a:solidFill>
                <a:schemeClr val="tx2"/>
              </a:solidFill>
            </a:endParaRPr>
          </a:p>
        </p:txBody>
      </p:sp>
      <p:pic>
        <p:nvPicPr>
          <p:cNvPr id="6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457" y="2088481"/>
            <a:ext cx="381271" cy="53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29" y="2118256"/>
            <a:ext cx="397462" cy="39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57 Conector recto de flecha"/>
          <p:cNvCxnSpPr/>
          <p:nvPr/>
        </p:nvCxnSpPr>
        <p:spPr>
          <a:xfrm>
            <a:off x="1522733" y="2858468"/>
            <a:ext cx="34059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58 Conector recto"/>
          <p:cNvCxnSpPr/>
          <p:nvPr/>
        </p:nvCxnSpPr>
        <p:spPr>
          <a:xfrm>
            <a:off x="1882773" y="2786460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59 Conector recto"/>
          <p:cNvCxnSpPr/>
          <p:nvPr/>
        </p:nvCxnSpPr>
        <p:spPr>
          <a:xfrm>
            <a:off x="2530845" y="2786460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60 Conector recto"/>
          <p:cNvCxnSpPr/>
          <p:nvPr/>
        </p:nvCxnSpPr>
        <p:spPr>
          <a:xfrm>
            <a:off x="4187029" y="2786460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61 CuadroTexto"/>
          <p:cNvSpPr txBox="1"/>
          <p:nvPr/>
        </p:nvSpPr>
        <p:spPr>
          <a:xfrm>
            <a:off x="1735136" y="2531093"/>
            <a:ext cx="324801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A</a:t>
            </a:r>
          </a:p>
        </p:txBody>
      </p:sp>
      <p:sp>
        <p:nvSpPr>
          <p:cNvPr id="13" name="62 CuadroTexto"/>
          <p:cNvSpPr txBox="1"/>
          <p:nvPr/>
        </p:nvSpPr>
        <p:spPr>
          <a:xfrm>
            <a:off x="2386829" y="2521136"/>
            <a:ext cx="315984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C</a:t>
            </a:r>
          </a:p>
        </p:txBody>
      </p:sp>
      <p:sp>
        <p:nvSpPr>
          <p:cNvPr id="14" name="63 CuadroTexto"/>
          <p:cNvSpPr txBox="1"/>
          <p:nvPr/>
        </p:nvSpPr>
        <p:spPr>
          <a:xfrm>
            <a:off x="4039392" y="2517638"/>
            <a:ext cx="317748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B</a:t>
            </a:r>
          </a:p>
        </p:txBody>
      </p:sp>
      <p:sp>
        <p:nvSpPr>
          <p:cNvPr id="15" name="64 CuadroTexto"/>
          <p:cNvSpPr txBox="1"/>
          <p:nvPr/>
        </p:nvSpPr>
        <p:spPr>
          <a:xfrm>
            <a:off x="1668612" y="2854258"/>
            <a:ext cx="471154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0,3</a:t>
            </a:r>
          </a:p>
        </p:txBody>
      </p:sp>
      <p:sp>
        <p:nvSpPr>
          <p:cNvPr id="16" name="65 CuadroTexto"/>
          <p:cNvSpPr txBox="1"/>
          <p:nvPr/>
        </p:nvSpPr>
        <p:spPr>
          <a:xfrm>
            <a:off x="3972868" y="2820255"/>
            <a:ext cx="471154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0,4</a:t>
            </a:r>
          </a:p>
        </p:txBody>
      </p:sp>
      <p:cxnSp>
        <p:nvCxnSpPr>
          <p:cNvPr id="17" name="66 Conector recto de flecha"/>
          <p:cNvCxnSpPr/>
          <p:nvPr/>
        </p:nvCxnSpPr>
        <p:spPr>
          <a:xfrm>
            <a:off x="1522733" y="3710863"/>
            <a:ext cx="34059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67 Conector recto"/>
          <p:cNvCxnSpPr/>
          <p:nvPr/>
        </p:nvCxnSpPr>
        <p:spPr>
          <a:xfrm>
            <a:off x="1882773" y="3638855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68 Conector recto"/>
          <p:cNvCxnSpPr/>
          <p:nvPr/>
        </p:nvCxnSpPr>
        <p:spPr>
          <a:xfrm>
            <a:off x="2530845" y="3638855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69 Conector recto"/>
          <p:cNvCxnSpPr/>
          <p:nvPr/>
        </p:nvCxnSpPr>
        <p:spPr>
          <a:xfrm>
            <a:off x="4187029" y="3638855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70 CuadroTexto"/>
          <p:cNvSpPr txBox="1"/>
          <p:nvPr/>
        </p:nvSpPr>
        <p:spPr>
          <a:xfrm>
            <a:off x="1735136" y="3383488"/>
            <a:ext cx="324801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A</a:t>
            </a:r>
          </a:p>
        </p:txBody>
      </p:sp>
      <p:sp>
        <p:nvSpPr>
          <p:cNvPr id="22" name="71 CuadroTexto"/>
          <p:cNvSpPr txBox="1"/>
          <p:nvPr/>
        </p:nvSpPr>
        <p:spPr>
          <a:xfrm>
            <a:off x="2386829" y="3373531"/>
            <a:ext cx="315984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C</a:t>
            </a:r>
          </a:p>
        </p:txBody>
      </p:sp>
      <p:sp>
        <p:nvSpPr>
          <p:cNvPr id="23" name="72 CuadroTexto"/>
          <p:cNvSpPr txBox="1"/>
          <p:nvPr/>
        </p:nvSpPr>
        <p:spPr>
          <a:xfrm>
            <a:off x="4039392" y="3370033"/>
            <a:ext cx="317748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B</a:t>
            </a:r>
          </a:p>
        </p:txBody>
      </p:sp>
      <p:sp>
        <p:nvSpPr>
          <p:cNvPr id="24" name="73 CuadroTexto"/>
          <p:cNvSpPr txBox="1"/>
          <p:nvPr/>
        </p:nvSpPr>
        <p:spPr>
          <a:xfrm>
            <a:off x="1587485" y="3753648"/>
            <a:ext cx="55976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0,33</a:t>
            </a:r>
          </a:p>
        </p:txBody>
      </p:sp>
      <p:sp>
        <p:nvSpPr>
          <p:cNvPr id="25" name="74 CuadroTexto"/>
          <p:cNvSpPr txBox="1"/>
          <p:nvPr/>
        </p:nvSpPr>
        <p:spPr>
          <a:xfrm>
            <a:off x="3897137" y="3753648"/>
            <a:ext cx="55976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0,34</a:t>
            </a:r>
          </a:p>
        </p:txBody>
      </p:sp>
      <p:cxnSp>
        <p:nvCxnSpPr>
          <p:cNvPr id="26" name="75 Conector recto de flecha"/>
          <p:cNvCxnSpPr/>
          <p:nvPr/>
        </p:nvCxnSpPr>
        <p:spPr>
          <a:xfrm>
            <a:off x="1522733" y="4402806"/>
            <a:ext cx="34059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76 Conector recto"/>
          <p:cNvCxnSpPr/>
          <p:nvPr/>
        </p:nvCxnSpPr>
        <p:spPr>
          <a:xfrm>
            <a:off x="1882773" y="4330798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77 Conector recto"/>
          <p:cNvCxnSpPr/>
          <p:nvPr/>
        </p:nvCxnSpPr>
        <p:spPr>
          <a:xfrm>
            <a:off x="2530845" y="4330798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78 Conector recto"/>
          <p:cNvCxnSpPr/>
          <p:nvPr/>
        </p:nvCxnSpPr>
        <p:spPr>
          <a:xfrm>
            <a:off x="4187029" y="4330798"/>
            <a:ext cx="0" cy="158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79 CuadroTexto"/>
          <p:cNvSpPr txBox="1"/>
          <p:nvPr/>
        </p:nvSpPr>
        <p:spPr>
          <a:xfrm>
            <a:off x="1735136" y="4075431"/>
            <a:ext cx="324801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A</a:t>
            </a:r>
          </a:p>
        </p:txBody>
      </p:sp>
      <p:sp>
        <p:nvSpPr>
          <p:cNvPr id="31" name="80 CuadroTexto"/>
          <p:cNvSpPr txBox="1"/>
          <p:nvPr/>
        </p:nvSpPr>
        <p:spPr>
          <a:xfrm>
            <a:off x="2386829" y="4065474"/>
            <a:ext cx="315984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C</a:t>
            </a:r>
          </a:p>
        </p:txBody>
      </p:sp>
      <p:sp>
        <p:nvSpPr>
          <p:cNvPr id="32" name="81 CuadroTexto"/>
          <p:cNvSpPr txBox="1"/>
          <p:nvPr/>
        </p:nvSpPr>
        <p:spPr>
          <a:xfrm>
            <a:off x="4039392" y="4061976"/>
            <a:ext cx="317748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B</a:t>
            </a:r>
          </a:p>
        </p:txBody>
      </p:sp>
      <p:sp>
        <p:nvSpPr>
          <p:cNvPr id="33" name="82 CuadroTexto"/>
          <p:cNvSpPr txBox="1"/>
          <p:nvPr/>
        </p:nvSpPr>
        <p:spPr>
          <a:xfrm>
            <a:off x="1485137" y="4455648"/>
            <a:ext cx="6671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0,333</a:t>
            </a:r>
          </a:p>
        </p:txBody>
      </p:sp>
      <p:sp>
        <p:nvSpPr>
          <p:cNvPr id="34" name="83 CuadroTexto"/>
          <p:cNvSpPr txBox="1"/>
          <p:nvPr/>
        </p:nvSpPr>
        <p:spPr>
          <a:xfrm>
            <a:off x="3825137" y="4455648"/>
            <a:ext cx="6671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500" dirty="0"/>
              <a:t>0,444</a:t>
            </a:r>
          </a:p>
        </p:txBody>
      </p:sp>
    </p:spTree>
    <p:extLst>
      <p:ext uri="{BB962C8B-B14F-4D97-AF65-F5344CB8AC3E}">
        <p14:creationId xmlns:p14="http://schemas.microsoft.com/office/powerpoint/2010/main" val="377479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0398"/>
          </a:xfrm>
        </p:spPr>
        <p:txBody>
          <a:bodyPr/>
          <a:lstStyle/>
          <a:p>
            <a:r>
              <a:rPr lang="es-CL" dirty="0"/>
              <a:t>Propiedades </a:t>
            </a:r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565016" y="1738615"/>
            <a:ext cx="8243888" cy="396875"/>
            <a:chOff x="0" y="436"/>
            <a:chExt cx="5193" cy="250"/>
          </a:xfrm>
        </p:grpSpPr>
        <p:sp>
          <p:nvSpPr>
            <p:cNvPr id="13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Conmutatividad</a:t>
              </a:r>
            </a:p>
          </p:txBody>
        </p:sp>
        <p:cxnSp>
          <p:nvCxnSpPr>
            <p:cNvPr id="14" name="41 Conector recto"/>
            <p:cNvCxnSpPr/>
            <p:nvPr/>
          </p:nvCxnSpPr>
          <p:spPr bwMode="auto">
            <a:xfrm>
              <a:off x="0" y="669"/>
              <a:ext cx="1565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744404" y="3276108"/>
            <a:ext cx="3097212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>
              <a:spcBef>
                <a:spcPct val="20000"/>
              </a:spcBef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+ (b + c) = (a + b) + c 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906579" y="2239446"/>
            <a:ext cx="1581150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∙ b = b ∙ a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sp>
        <p:nvSpPr>
          <p:cNvPr id="17" name="Rectangle 31"/>
          <p:cNvSpPr>
            <a:spLocks noChangeArrowheads="1"/>
          </p:cNvSpPr>
          <p:nvPr/>
        </p:nvSpPr>
        <p:spPr bwMode="auto">
          <a:xfrm>
            <a:off x="744404" y="2211626"/>
            <a:ext cx="1790700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+ b = b + a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grpSp>
        <p:nvGrpSpPr>
          <p:cNvPr id="18" name="Group 7"/>
          <p:cNvGrpSpPr>
            <a:grpSpLocks/>
          </p:cNvGrpSpPr>
          <p:nvPr/>
        </p:nvGrpSpPr>
        <p:grpSpPr bwMode="auto">
          <a:xfrm>
            <a:off x="565016" y="2748504"/>
            <a:ext cx="8243888" cy="396875"/>
            <a:chOff x="0" y="436"/>
            <a:chExt cx="5193" cy="250"/>
          </a:xfrm>
        </p:grpSpPr>
        <p:sp>
          <p:nvSpPr>
            <p:cNvPr id="19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>
                  <a:solidFill>
                    <a:srgbClr val="7F7F7F"/>
                  </a:solidFill>
                </a:rPr>
                <a:t>Asociatividad</a:t>
              </a:r>
            </a:p>
          </p:txBody>
        </p:sp>
        <p:cxnSp>
          <p:nvCxnSpPr>
            <p:cNvPr id="20" name="23 Conector recto"/>
            <p:cNvCxnSpPr/>
            <p:nvPr/>
          </p:nvCxnSpPr>
          <p:spPr bwMode="auto">
            <a:xfrm>
              <a:off x="0" y="669"/>
              <a:ext cx="1565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4057516" y="3276108"/>
            <a:ext cx="2663825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>
              <a:spcBef>
                <a:spcPct val="20000"/>
              </a:spcBef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∙ (b ∙ c) = (a ∙ b) ∙ c 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grpSp>
        <p:nvGrpSpPr>
          <p:cNvPr id="22" name="Group 7"/>
          <p:cNvGrpSpPr>
            <a:grpSpLocks/>
          </p:cNvGrpSpPr>
          <p:nvPr/>
        </p:nvGrpSpPr>
        <p:grpSpPr bwMode="auto">
          <a:xfrm>
            <a:off x="565016" y="3806887"/>
            <a:ext cx="8243888" cy="396875"/>
            <a:chOff x="0" y="436"/>
            <a:chExt cx="5193" cy="250"/>
          </a:xfrm>
        </p:grpSpPr>
        <p:sp>
          <p:nvSpPr>
            <p:cNvPr id="23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>
                  <a:solidFill>
                    <a:srgbClr val="7F7F7F"/>
                  </a:solidFill>
                </a:rPr>
                <a:t>Distributividad</a:t>
              </a:r>
            </a:p>
          </p:txBody>
        </p:sp>
        <p:cxnSp>
          <p:nvCxnSpPr>
            <p:cNvPr id="24" name="27 Conector recto"/>
            <p:cNvCxnSpPr/>
            <p:nvPr/>
          </p:nvCxnSpPr>
          <p:spPr bwMode="auto">
            <a:xfrm>
              <a:off x="0" y="669"/>
              <a:ext cx="1565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744404" y="4334491"/>
            <a:ext cx="3168650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>
              <a:spcBef>
                <a:spcPct val="20000"/>
              </a:spcBef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∙ (b + c) = a </a:t>
            </a:r>
            <a:r>
              <a:rPr lang="es-MX" sz="2000" u="none" dirty="0">
                <a:latin typeface="Arial" pitchFamily="34" charset="0"/>
                <a:cs typeface="Arial" pitchFamily="34" charset="0"/>
              </a:rPr>
              <a:t>∙ b</a:t>
            </a:r>
            <a:r>
              <a:rPr lang="es-MX" sz="2000" u="none" dirty="0">
                <a:latin typeface="+mj-lt"/>
                <a:cs typeface="Arial" pitchFamily="34" charset="0"/>
              </a:rPr>
              <a:t> + </a:t>
            </a:r>
            <a:r>
              <a:rPr lang="es-MX" sz="2000" u="none" dirty="0">
                <a:latin typeface="Arial" pitchFamily="34" charset="0"/>
                <a:cs typeface="Arial" pitchFamily="34" charset="0"/>
              </a:rPr>
              <a:t>a ∙ c 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sp>
        <p:nvSpPr>
          <p:cNvPr id="26" name="Text Box 36"/>
          <p:cNvSpPr txBox="1">
            <a:spLocks noChangeArrowheads="1"/>
          </p:cNvSpPr>
          <p:nvPr/>
        </p:nvSpPr>
        <p:spPr bwMode="auto">
          <a:xfrm>
            <a:off x="4200391" y="4334491"/>
            <a:ext cx="3024188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>
              <a:spcBef>
                <a:spcPct val="20000"/>
              </a:spcBef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∙ (b – c) = a </a:t>
            </a:r>
            <a:r>
              <a:rPr lang="es-MX" sz="2000" u="none" dirty="0">
                <a:latin typeface="Arial" pitchFamily="34" charset="0"/>
                <a:cs typeface="Arial" pitchFamily="34" charset="0"/>
              </a:rPr>
              <a:t>∙ b</a:t>
            </a:r>
            <a:r>
              <a:rPr lang="es-MX" sz="2000" u="none" dirty="0">
                <a:latin typeface="+mj-lt"/>
                <a:cs typeface="Arial" pitchFamily="34" charset="0"/>
              </a:rPr>
              <a:t> </a:t>
            </a:r>
            <a:r>
              <a:rPr lang="es-MX" sz="2000" u="none" dirty="0">
                <a:latin typeface="Arial" pitchFamily="34" charset="0"/>
                <a:cs typeface="Arial" pitchFamily="34" charset="0"/>
              </a:rPr>
              <a:t>–</a:t>
            </a:r>
            <a:r>
              <a:rPr lang="es-MX" sz="2000" u="none" dirty="0">
                <a:latin typeface="+mj-lt"/>
                <a:cs typeface="Arial" pitchFamily="34" charset="0"/>
              </a:rPr>
              <a:t> </a:t>
            </a:r>
            <a:r>
              <a:rPr lang="es-MX" sz="2000" u="none" dirty="0">
                <a:latin typeface="Arial" pitchFamily="34" charset="0"/>
                <a:cs typeface="Arial" pitchFamily="34" charset="0"/>
              </a:rPr>
              <a:t>a ∙ c 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grpSp>
        <p:nvGrpSpPr>
          <p:cNvPr id="27" name="Group 7"/>
          <p:cNvGrpSpPr>
            <a:grpSpLocks/>
          </p:cNvGrpSpPr>
          <p:nvPr/>
        </p:nvGrpSpPr>
        <p:grpSpPr bwMode="auto">
          <a:xfrm>
            <a:off x="565016" y="4906712"/>
            <a:ext cx="8243888" cy="396875"/>
            <a:chOff x="0" y="436"/>
            <a:chExt cx="5193" cy="250"/>
          </a:xfrm>
        </p:grpSpPr>
        <p:sp>
          <p:nvSpPr>
            <p:cNvPr id="28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>
                  <a:solidFill>
                    <a:srgbClr val="7F7F7F"/>
                  </a:solidFill>
                </a:rPr>
                <a:t>Elemento neutro aditivo</a:t>
              </a:r>
            </a:p>
          </p:txBody>
        </p:sp>
        <p:cxnSp>
          <p:nvCxnSpPr>
            <p:cNvPr id="29" name="38 Conector recto"/>
            <p:cNvCxnSpPr/>
            <p:nvPr/>
          </p:nvCxnSpPr>
          <p:spPr bwMode="auto">
            <a:xfrm>
              <a:off x="0" y="669"/>
              <a:ext cx="1973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744404" y="5405742"/>
            <a:ext cx="2305050" cy="401637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>
              <a:spcBef>
                <a:spcPct val="20000"/>
              </a:spcBef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+ 0 = 0 + a = a  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565016" y="1354415"/>
            <a:ext cx="9931791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altLang="es-CL" sz="2000" u="none" dirty="0"/>
              <a:t>Si </a:t>
            </a:r>
            <a:r>
              <a:rPr lang="es-MX" altLang="es-CL" sz="2000" b="1" u="none" dirty="0"/>
              <a:t>a</a:t>
            </a:r>
            <a:r>
              <a:rPr lang="es-MX" altLang="es-CL" sz="2000" u="none" dirty="0"/>
              <a:t>, </a:t>
            </a:r>
            <a:r>
              <a:rPr lang="es-MX" altLang="es-CL" sz="2000" b="1" u="none" dirty="0"/>
              <a:t>b</a:t>
            </a:r>
            <a:r>
              <a:rPr lang="es-MX" altLang="es-CL" sz="2000" u="none" dirty="0"/>
              <a:t> y </a:t>
            </a:r>
            <a:r>
              <a:rPr lang="es-MX" altLang="es-CL" sz="2000" b="1" u="none" dirty="0"/>
              <a:t>c</a:t>
            </a:r>
            <a:r>
              <a:rPr lang="es-MX" altLang="es-CL" sz="2000" u="none" dirty="0"/>
              <a:t> son números reales, entonces se cumplen las siguientes propiedades:	</a:t>
            </a:r>
            <a:endParaRPr lang="es-ES" altLang="es-CL" sz="2000" u="none" dirty="0"/>
          </a:p>
        </p:txBody>
      </p:sp>
    </p:spTree>
    <p:extLst>
      <p:ext uri="{BB962C8B-B14F-4D97-AF65-F5344CB8AC3E}">
        <p14:creationId xmlns:p14="http://schemas.microsoft.com/office/powerpoint/2010/main" val="393135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1" grpId="0" animBg="1"/>
      <p:bldP spid="25" grpId="0" animBg="1"/>
      <p:bldP spid="26" grpId="0" animBg="1"/>
      <p:bldP spid="30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6815" y="665686"/>
            <a:ext cx="10058400" cy="791372"/>
          </a:xfrm>
        </p:spPr>
        <p:txBody>
          <a:bodyPr/>
          <a:lstStyle/>
          <a:p>
            <a:r>
              <a:rPr lang="es-CL" dirty="0"/>
              <a:t>Propiedades 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097280" y="1737360"/>
            <a:ext cx="8243888" cy="396875"/>
            <a:chOff x="0" y="436"/>
            <a:chExt cx="5193" cy="250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>
                  <a:solidFill>
                    <a:srgbClr val="7F7F7F"/>
                  </a:solidFill>
                </a:rPr>
                <a:t>Elemento neutro multiplicativo</a:t>
              </a:r>
            </a:p>
          </p:txBody>
        </p:sp>
        <p:cxnSp>
          <p:nvCxnSpPr>
            <p:cNvPr id="6" name="41 Conector recto"/>
            <p:cNvCxnSpPr/>
            <p:nvPr/>
          </p:nvCxnSpPr>
          <p:spPr bwMode="auto">
            <a:xfrm>
              <a:off x="0" y="669"/>
              <a:ext cx="2563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1276668" y="2277110"/>
            <a:ext cx="2376487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>
              <a:spcBef>
                <a:spcPct val="20000"/>
              </a:spcBef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∙ 1 = 1 ∙ a = a  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097280" y="2786112"/>
            <a:ext cx="8243888" cy="396875"/>
            <a:chOff x="0" y="436"/>
            <a:chExt cx="5193" cy="250"/>
          </a:xfrm>
        </p:grpSpPr>
        <p:sp>
          <p:nvSpPr>
            <p:cNvPr id="9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Elemento absorbente de la multiplicación</a:t>
              </a:r>
            </a:p>
          </p:txBody>
        </p:sp>
        <p:cxnSp>
          <p:nvCxnSpPr>
            <p:cNvPr id="10" name="28 Conector recto"/>
            <p:cNvCxnSpPr/>
            <p:nvPr/>
          </p:nvCxnSpPr>
          <p:spPr bwMode="auto">
            <a:xfrm>
              <a:off x="0" y="669"/>
              <a:ext cx="3311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1276668" y="3323615"/>
            <a:ext cx="2233613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>
              <a:spcBef>
                <a:spcPct val="20000"/>
              </a:spcBef>
              <a:defRPr/>
            </a:pPr>
            <a:r>
              <a:rPr lang="es-MX" sz="2000" u="none" dirty="0">
                <a:latin typeface="+mj-lt"/>
                <a:cs typeface="Arial" pitchFamily="34" charset="0"/>
              </a:rPr>
              <a:t>a ∙ 0 = 0 ∙ a = 0  </a:t>
            </a:r>
            <a:endParaRPr lang="es-ES" sz="2000" u="none" dirty="0">
              <a:latin typeface="+mj-lt"/>
              <a:cs typeface="Arial" pitchFamily="34" charset="0"/>
            </a:endParaRPr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1097280" y="3955221"/>
            <a:ext cx="8243888" cy="396875"/>
            <a:chOff x="0" y="436"/>
            <a:chExt cx="5193" cy="250"/>
          </a:xfrm>
        </p:grpSpPr>
        <p:sp>
          <p:nvSpPr>
            <p:cNvPr id="13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Inverso aditivo (opuesto)</a:t>
              </a:r>
            </a:p>
          </p:txBody>
        </p:sp>
        <p:cxnSp>
          <p:nvCxnSpPr>
            <p:cNvPr id="14" name="32 Conector recto"/>
            <p:cNvCxnSpPr/>
            <p:nvPr/>
          </p:nvCxnSpPr>
          <p:spPr bwMode="auto">
            <a:xfrm>
              <a:off x="0" y="669"/>
              <a:ext cx="2041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276668" y="4526499"/>
            <a:ext cx="5184775" cy="400050"/>
          </a:xfrm>
          <a:prstGeom prst="rect">
            <a:avLst/>
          </a:prstGeom>
          <a:noFill/>
          <a:ln w="9525">
            <a:solidFill>
              <a:srgbClr val="84B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altLang="es-CL" sz="2000" u="none" dirty="0"/>
              <a:t>El inverso aditivo (opuesto) de </a:t>
            </a:r>
            <a:r>
              <a:rPr lang="es-MX" altLang="es-CL" sz="2000" b="1" u="none" dirty="0"/>
              <a:t>a</a:t>
            </a:r>
            <a:r>
              <a:rPr lang="es-MX" altLang="es-CL" sz="2000" u="none" dirty="0"/>
              <a:t> es (– a)</a:t>
            </a:r>
            <a:endParaRPr lang="es-ES" altLang="es-CL" sz="2000" u="none" dirty="0"/>
          </a:p>
        </p:txBody>
      </p:sp>
      <p:grpSp>
        <p:nvGrpSpPr>
          <p:cNvPr id="16" name="Group 7"/>
          <p:cNvGrpSpPr>
            <a:grpSpLocks/>
          </p:cNvGrpSpPr>
          <p:nvPr/>
        </p:nvGrpSpPr>
        <p:grpSpPr bwMode="auto">
          <a:xfrm>
            <a:off x="1097280" y="5145162"/>
            <a:ext cx="8243888" cy="396875"/>
            <a:chOff x="0" y="436"/>
            <a:chExt cx="5193" cy="250"/>
          </a:xfrm>
        </p:grpSpPr>
        <p:sp>
          <p:nvSpPr>
            <p:cNvPr id="17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Inverso multiplicativo (recíproco)</a:t>
              </a:r>
            </a:p>
          </p:txBody>
        </p:sp>
        <p:cxnSp>
          <p:nvCxnSpPr>
            <p:cNvPr id="18" name="37 Conector recto"/>
            <p:cNvCxnSpPr/>
            <p:nvPr/>
          </p:nvCxnSpPr>
          <p:spPr bwMode="auto">
            <a:xfrm>
              <a:off x="0" y="669"/>
              <a:ext cx="2676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575492"/>
              </p:ext>
            </p:extLst>
          </p:nvPr>
        </p:nvGraphicFramePr>
        <p:xfrm>
          <a:off x="7253605" y="5614378"/>
          <a:ext cx="2921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cuación" r:id="rId3" imgW="152334" imgH="393529" progId="Equation.3">
                  <p:embed/>
                </p:oleObj>
              </mc:Choice>
              <mc:Fallback>
                <p:oleObj name="Ecuación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3605" y="5614378"/>
                        <a:ext cx="292100" cy="755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40 Rectángulo"/>
          <p:cNvSpPr>
            <a:spLocks noChangeArrowheads="1"/>
          </p:cNvSpPr>
          <p:nvPr/>
        </p:nvSpPr>
        <p:spPr bwMode="auto">
          <a:xfrm>
            <a:off x="1276668" y="5614378"/>
            <a:ext cx="6480175" cy="720725"/>
          </a:xfrm>
          <a:prstGeom prst="rect">
            <a:avLst/>
          </a:prstGeom>
          <a:noFill/>
          <a:ln w="9525" algn="ctr">
            <a:solidFill>
              <a:srgbClr val="84B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s-MX" altLang="es-CL" sz="2000" u="none" dirty="0"/>
          </a:p>
          <a:p>
            <a:pPr algn="ctr" eaLnBrk="1" hangingPunct="1"/>
            <a:endParaRPr lang="es-MX" altLang="es-CL" sz="2000" u="none" dirty="0"/>
          </a:p>
          <a:p>
            <a:pPr eaLnBrk="1" hangingPunct="1"/>
            <a:r>
              <a:rPr lang="es-MX" altLang="es-CL" sz="2000" u="none" dirty="0"/>
              <a:t>Si a ≠ 0, el inverso multiplicativo (recíproco) de </a:t>
            </a:r>
            <a:r>
              <a:rPr lang="es-MX" altLang="es-CL" sz="2000" b="1" u="none" dirty="0"/>
              <a:t>a</a:t>
            </a:r>
            <a:r>
              <a:rPr lang="es-MX" altLang="es-CL" sz="2000" u="none" dirty="0"/>
              <a:t> es </a:t>
            </a:r>
            <a:endParaRPr lang="es-ES" altLang="es-CL" sz="2000" u="none" dirty="0"/>
          </a:p>
          <a:p>
            <a:pPr algn="ctr" eaLnBrk="1" hangingPunct="1"/>
            <a:endParaRPr lang="es-ES" altLang="es-CL" sz="2000" dirty="0"/>
          </a:p>
          <a:p>
            <a:pPr algn="ctr" eaLnBrk="1" hangingPunct="1"/>
            <a:endParaRPr lang="es-ES" altLang="es-CL" sz="2000" dirty="0"/>
          </a:p>
        </p:txBody>
      </p:sp>
    </p:spTree>
    <p:extLst>
      <p:ext uri="{BB962C8B-B14F-4D97-AF65-F5344CB8AC3E}">
        <p14:creationId xmlns:p14="http://schemas.microsoft.com/office/powerpoint/2010/main" val="99360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5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 descr="Large confetti">
            <a:extLst>
              <a:ext uri="{FF2B5EF4-FFF2-40B4-BE49-F238E27FC236}">
                <a16:creationId xmlns:a16="http://schemas.microsoft.com/office/drawing/2014/main" xmlns="" id="{94180EE9-5C2A-4841-B600-B40FAFF22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L"/>
              <a:t>NUMEROS ENTEROS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68BC379B-CB15-4F07-95CA-92BB536A16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9752" y="1741964"/>
            <a:ext cx="10058400" cy="4023360"/>
          </a:xfrm>
        </p:spPr>
        <p:txBody>
          <a:bodyPr/>
          <a:lstStyle/>
          <a:p>
            <a:r>
              <a:rPr lang="es-ES_tradnl" altLang="es-CL" dirty="0"/>
              <a:t>Todo número </a:t>
            </a:r>
            <a:r>
              <a:rPr lang="es-ES_tradnl" altLang="es-CL" b="1" i="1" dirty="0"/>
              <a:t>natural</a:t>
            </a:r>
            <a:r>
              <a:rPr lang="es-ES_tradnl" altLang="es-CL" dirty="0"/>
              <a:t> tendrá un </a:t>
            </a:r>
            <a:r>
              <a:rPr lang="es-ES_tradnl" altLang="es-CL" b="1" i="1" dirty="0"/>
              <a:t>simétrico</a:t>
            </a:r>
            <a:r>
              <a:rPr lang="es-ES_tradnl" altLang="es-CL" dirty="0"/>
              <a:t> en el conjunto de los números </a:t>
            </a:r>
            <a:r>
              <a:rPr lang="es-ES_tradnl" altLang="es-CL" b="1" i="1" dirty="0"/>
              <a:t>enteros</a:t>
            </a:r>
            <a:r>
              <a:rPr lang="es-ES_tradnl" altLang="es-CL" dirty="0"/>
              <a:t>. (</a:t>
            </a:r>
            <a:r>
              <a:rPr lang="es-ES_tradnl" altLang="es-CL" dirty="0">
                <a:latin typeface="Castellar" panose="020A0402060406010301" pitchFamily="18" charset="0"/>
              </a:rPr>
              <a:t>Z</a:t>
            </a:r>
            <a:r>
              <a:rPr lang="es-ES_tradnl" altLang="es-CL" dirty="0"/>
              <a:t>)</a:t>
            </a:r>
          </a:p>
          <a:p>
            <a:pPr algn="ctr">
              <a:buFontTx/>
              <a:buNone/>
            </a:pPr>
            <a:endParaRPr lang="es-ES_tradnl" altLang="es-CL" dirty="0"/>
          </a:p>
          <a:p>
            <a:pPr algn="ctr">
              <a:buFontTx/>
              <a:buNone/>
            </a:pPr>
            <a:endParaRPr lang="es-ES_tradnl" altLang="es-CL" dirty="0">
              <a:latin typeface="Castellar" panose="020A0402060406010301" pitchFamily="18" charset="0"/>
            </a:endParaRPr>
          </a:p>
          <a:p>
            <a:pPr>
              <a:buFontTx/>
              <a:buNone/>
            </a:pPr>
            <a:r>
              <a:rPr lang="es-ES_tradnl" altLang="es-CL" sz="2800" dirty="0">
                <a:latin typeface="Castellar" panose="020A0402060406010301" pitchFamily="18" charset="0"/>
              </a:rPr>
              <a:t>               Z</a:t>
            </a:r>
            <a:r>
              <a:rPr lang="es-ES_tradnl" altLang="es-CL" sz="2800" dirty="0"/>
              <a:t> = { </a:t>
            </a:r>
            <a:r>
              <a:rPr lang="es-ES_tradnl" altLang="es-CL" sz="2800" dirty="0">
                <a:cs typeface="Times New Roman" panose="02020603050405020304" pitchFamily="18" charset="0"/>
              </a:rPr>
              <a:t>∞, …, -3, -2, -1, </a:t>
            </a:r>
            <a:r>
              <a:rPr lang="es-ES_tradnl" altLang="es-CL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r>
              <a:rPr lang="es-ES_tradnl" altLang="es-CL" sz="2800" dirty="0">
                <a:cs typeface="Times New Roman" panose="02020603050405020304" pitchFamily="18" charset="0"/>
              </a:rPr>
              <a:t>, 1, 2, 3, … ∞}</a:t>
            </a:r>
          </a:p>
          <a:p>
            <a:pPr>
              <a:buFontTx/>
              <a:buNone/>
            </a:pPr>
            <a:endParaRPr lang="es-ES_tradnl" altLang="es-CL" dirty="0">
              <a:cs typeface="Times New Roman" panose="02020603050405020304" pitchFamily="18" charset="0"/>
            </a:endParaRPr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xmlns="" id="{4BCF52C8-2EDB-4E24-A57B-CB33744EB7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98707" y="3573462"/>
            <a:ext cx="0" cy="360362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xmlns="" id="{5A53FCDE-E76A-47B1-9842-0320AC3773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2950" y="3573462"/>
            <a:ext cx="0" cy="360362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xmlns="" id="{AA1F18E3-2AA5-484C-97A0-B092343F4A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2669" y="3573462"/>
            <a:ext cx="0" cy="71994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xmlns="" id="{3819AF51-981B-4FD7-BCBA-1E8742AB23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77145" y="3573462"/>
            <a:ext cx="0" cy="935037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xmlns="" id="{91FEC65C-2CE6-4C27-9EA1-1634337FDD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1896" y="3573461"/>
            <a:ext cx="0" cy="720725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xmlns="" id="{38064489-EC04-499B-BDB9-A845C5557C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3723" y="3573462"/>
            <a:ext cx="0" cy="935037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xmlns="" id="{E8C187CB-8858-4632-88E1-0B69A86FF2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8707" y="3933824"/>
            <a:ext cx="792162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xmlns="" id="{96C62131-D904-45F5-8389-56AB485EC7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1897" y="4293402"/>
            <a:ext cx="1810772" cy="1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xmlns="" id="{7C0FDC57-0D04-4FDE-B22B-04F24A5C1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3723" y="4508499"/>
            <a:ext cx="2793422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268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98CB202C-1DE3-4F76-9B96-3454727E6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72733" y="1705347"/>
            <a:ext cx="10705514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 dirty="0"/>
              <a:t>	</a:t>
            </a:r>
            <a:r>
              <a:rPr lang="es-MX" altLang="es-CL" sz="1800" dirty="0">
                <a:latin typeface="Verdana" panose="020B0604030504040204" pitchFamily="34" charset="0"/>
              </a:rPr>
              <a:t>Al realizar sumas, restas, multiplicaciones y divisiones en los enteros, debemos considerar algunas reglas con respecto a los signos:</a:t>
            </a:r>
            <a:r>
              <a:rPr lang="es-MX" altLang="es-CL" sz="1800" b="1" dirty="0">
                <a:latin typeface="Verdana" panose="020B0604030504040204" pitchFamily="34" charset="0"/>
              </a:rPr>
              <a:t> </a:t>
            </a:r>
            <a:r>
              <a:rPr lang="es-MX" altLang="es-CL" sz="1800" dirty="0">
                <a:latin typeface="Verdana" panose="020B0604030504040204" pitchFamily="34" charset="0"/>
              </a:rPr>
              <a:t>	</a:t>
            </a:r>
            <a:endParaRPr lang="es-ES" altLang="es-CL" sz="1800" dirty="0">
              <a:latin typeface="Verdana" panose="020B0604030504040204" pitchFamily="34" charset="0"/>
            </a:endParaRP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xmlns="" id="{A69D78CA-8969-4EB4-99D1-2C9C73D06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0638" y="2568153"/>
            <a:ext cx="77057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 dirty="0"/>
              <a:t>	</a:t>
            </a:r>
            <a:r>
              <a:rPr lang="es-MX" altLang="es-CL" sz="1800" dirty="0">
                <a:latin typeface="Verdana" panose="020B0604030504040204" pitchFamily="34" charset="0"/>
              </a:rPr>
              <a:t>Si a y b son números enteros entonces,	se cumple que:</a:t>
            </a:r>
            <a:r>
              <a:rPr lang="es-MX" altLang="es-CL" sz="1800" b="1" dirty="0">
                <a:latin typeface="Verdana" panose="020B0604030504040204" pitchFamily="34" charset="0"/>
              </a:rPr>
              <a:t> </a:t>
            </a:r>
            <a:r>
              <a:rPr lang="es-MX" altLang="es-CL" sz="1800" dirty="0">
                <a:latin typeface="Verdana" panose="020B0604030504040204" pitchFamily="34" charset="0"/>
              </a:rPr>
              <a:t>	</a:t>
            </a:r>
            <a:endParaRPr lang="es-ES" altLang="es-CL" sz="1800" dirty="0">
              <a:latin typeface="Verdana" panose="020B0604030504040204" pitchFamily="34" charset="0"/>
            </a:endParaRPr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xmlns="" id="{C0B1DCF7-8122-4C69-86AB-49FF2A6B0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37" y="3654798"/>
            <a:ext cx="345757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/>
              <a:t>	</a:t>
            </a:r>
            <a:r>
              <a:rPr lang="es-MX" altLang="es-CL" sz="1800">
                <a:latin typeface="Verdana" panose="020B0604030504040204" pitchFamily="34" charset="0"/>
              </a:rPr>
              <a:t>a)   a + -b = a – b 	</a:t>
            </a:r>
            <a:endParaRPr lang="es-ES" altLang="es-CL" sz="1800">
              <a:latin typeface="Verdana" panose="020B0604030504040204" pitchFamily="34" charset="0"/>
            </a:endParaRPr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xmlns="" id="{4EF76A9D-958B-47D8-B214-CE3414CC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61" y="3654798"/>
            <a:ext cx="1943100" cy="50482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xmlns="" id="{FF69B36E-7D5E-4ECD-9C69-848525C2B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61" y="4878760"/>
            <a:ext cx="2160588" cy="50482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xmlns="" id="{A3A1163A-CF21-4257-BF48-C8FB510C0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837" y="3726235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Ejemplo:   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xmlns="" id="{1251D15D-FC2E-4805-BA42-B93F44060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249" y="409136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 dirty="0">
                <a:latin typeface="Verdana" panose="020B0604030504040204" pitchFamily="34" charset="0"/>
              </a:rPr>
              <a:t>5 + - 9 = 5 – 9 = -4</a:t>
            </a:r>
            <a:endParaRPr lang="es-ES" altLang="es-CL" dirty="0">
              <a:latin typeface="Verdana" panose="020B0604030504040204" pitchFamily="34" charset="0"/>
            </a:endParaRP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xmlns="" id="{5E05FAA2-11F9-44E9-BF88-F5978A5F2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249" y="4950197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Ejemplo:</a:t>
            </a:r>
            <a:r>
              <a:rPr lang="es-MX" altLang="es-CL"/>
              <a:t>  </a:t>
            </a:r>
          </a:p>
        </p:txBody>
      </p:sp>
      <p:sp>
        <p:nvSpPr>
          <p:cNvPr id="28688" name="Rectangle 16">
            <a:extLst>
              <a:ext uri="{FF2B5EF4-FFF2-40B4-BE49-F238E27FC236}">
                <a16:creationId xmlns:a16="http://schemas.microsoft.com/office/drawing/2014/main" xmlns="" id="{5E48C0E0-9750-4947-88E5-DAF91A113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37" y="4880348"/>
            <a:ext cx="345757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/>
              <a:t>	</a:t>
            </a:r>
            <a:r>
              <a:rPr lang="es-MX" altLang="es-CL" sz="1800">
                <a:latin typeface="Verdana" panose="020B0604030504040204" pitchFamily="34" charset="0"/>
              </a:rPr>
              <a:t>b)   a – (-b) = a + b 	</a:t>
            </a:r>
            <a:endParaRPr lang="es-ES" altLang="es-CL" sz="1800">
              <a:latin typeface="Verdana" panose="020B0604030504040204" pitchFamily="34" charset="0"/>
            </a:endParaRPr>
          </a:p>
        </p:txBody>
      </p:sp>
      <p:sp>
        <p:nvSpPr>
          <p:cNvPr id="28697" name="Rectangle 25">
            <a:extLst>
              <a:ext uri="{FF2B5EF4-FFF2-40B4-BE49-F238E27FC236}">
                <a16:creationId xmlns:a16="http://schemas.microsoft.com/office/drawing/2014/main" xmlns="" id="{F4663C53-4114-44A0-A9CB-4001E83CE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7250" y="5362947"/>
            <a:ext cx="3017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12 – (-8) = 12 + 8 = 20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1D953C-89CD-47D0-9EDA-9D5608A26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Operaciones en Z</a:t>
            </a:r>
          </a:p>
        </p:txBody>
      </p:sp>
    </p:spTree>
    <p:extLst>
      <p:ext uri="{BB962C8B-B14F-4D97-AF65-F5344CB8AC3E}">
        <p14:creationId xmlns:p14="http://schemas.microsoft.com/office/powerpoint/2010/main" val="110640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80" grpId="0"/>
      <p:bldP spid="28681" grpId="0"/>
      <p:bldP spid="28684" grpId="0"/>
      <p:bldP spid="28685" grpId="0"/>
      <p:bldP spid="28686" grpId="0"/>
      <p:bldP spid="28688" grpId="0"/>
      <p:bldP spid="286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>
            <a:extLst>
              <a:ext uri="{FF2B5EF4-FFF2-40B4-BE49-F238E27FC236}">
                <a16:creationId xmlns:a16="http://schemas.microsoft.com/office/drawing/2014/main" xmlns="" id="{209FDBCC-7F38-4F2B-ACB2-EF120A5D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62" y="922337"/>
            <a:ext cx="10044782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/>
              <a:t>	</a:t>
            </a:r>
            <a:r>
              <a:rPr lang="es-MX" altLang="es-CL" sz="1800">
                <a:latin typeface="Verdana" panose="020B0604030504040204" pitchFamily="34" charset="0"/>
              </a:rPr>
              <a:t>c) Al sumar enteros de igual signo, éste se mantiene.</a:t>
            </a:r>
            <a:r>
              <a:rPr lang="es-MX" altLang="es-CL" sz="1800" b="1">
                <a:latin typeface="Verdana" panose="020B0604030504040204" pitchFamily="34" charset="0"/>
              </a:rPr>
              <a:t> </a:t>
            </a:r>
            <a:r>
              <a:rPr lang="es-MX" altLang="es-CL" sz="1800">
                <a:latin typeface="Verdana" panose="020B0604030504040204" pitchFamily="34" charset="0"/>
              </a:rPr>
              <a:t>	</a:t>
            </a:r>
            <a:endParaRPr lang="es-ES" altLang="es-CL" sz="1800">
              <a:latin typeface="Verdana" panose="020B0604030504040204" pitchFamily="34" charset="0"/>
            </a:endParaRP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xmlns="" id="{66659722-7698-430B-B2A6-FB6E5226B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424" y="1354138"/>
            <a:ext cx="1702469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Ejemplo:   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xmlns="" id="{ABA22670-5B83-41DD-A0B5-A4ECE7F67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210" y="1858963"/>
            <a:ext cx="2799909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25 + 8 = +33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xmlns="" id="{02218EAC-8177-49A8-9EDC-3D6C04B51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62" y="3192390"/>
            <a:ext cx="1024572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1079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795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79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795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795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795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795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795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795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 dirty="0"/>
              <a:t>	</a:t>
            </a:r>
            <a:r>
              <a:rPr lang="es-MX" altLang="es-CL" sz="1800" dirty="0">
                <a:latin typeface="Verdana" panose="020B0604030504040204" pitchFamily="34" charset="0"/>
              </a:rPr>
              <a:t>d) Al sumar enteros de distinto signo, se calcula la diferencia entre sus valores absolutos, conservando el signo del mayor.</a:t>
            </a:r>
            <a:r>
              <a:rPr lang="es-MX" altLang="es-CL" sz="1800" b="1" dirty="0">
                <a:latin typeface="Verdana" panose="020B0604030504040204" pitchFamily="34" charset="0"/>
              </a:rPr>
              <a:t> </a:t>
            </a:r>
            <a:r>
              <a:rPr lang="es-MX" altLang="es-CL" sz="1800" dirty="0">
                <a:latin typeface="Verdana" panose="020B0604030504040204" pitchFamily="34" charset="0"/>
              </a:rPr>
              <a:t>	</a:t>
            </a:r>
            <a:endParaRPr lang="es-ES" altLang="es-CL" sz="1800" dirty="0">
              <a:latin typeface="Verdana" panose="020B0604030504040204" pitchFamily="34" charset="0"/>
            </a:endParaRPr>
          </a:p>
        </p:txBody>
      </p:sp>
      <p:sp>
        <p:nvSpPr>
          <p:cNvPr id="34824" name="Text Box 8">
            <a:extLst>
              <a:ext uri="{FF2B5EF4-FFF2-40B4-BE49-F238E27FC236}">
                <a16:creationId xmlns:a16="http://schemas.microsoft.com/office/drawing/2014/main" xmlns="" id="{9AE7EABA-732E-48C6-8E8B-DD15C2764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425" y="3970263"/>
            <a:ext cx="170246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 dirty="0">
                <a:latin typeface="Verdana" panose="020B0604030504040204" pitchFamily="34" charset="0"/>
              </a:rPr>
              <a:t>Ejemplo:   </a:t>
            </a:r>
            <a:endParaRPr lang="es-ES" altLang="es-CL" dirty="0">
              <a:latin typeface="Verdana" panose="020B060403050404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xmlns="" id="{F7A9B70A-E9FB-4548-BC9A-AB8D704A0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8893" y="4448895"/>
            <a:ext cx="260117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 dirty="0">
                <a:latin typeface="Verdana" panose="020B0604030504040204" pitchFamily="34" charset="0"/>
              </a:rPr>
              <a:t>-10 + 7 = -3</a:t>
            </a:r>
            <a:endParaRPr lang="es-ES" altLang="es-CL" dirty="0">
              <a:latin typeface="Verdana" panose="020B0604030504040204" pitchFamily="34" charset="0"/>
            </a:endParaRP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xmlns="" id="{22E7608B-6DAC-4396-A383-47B9E2315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210" y="5055247"/>
            <a:ext cx="280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 dirty="0">
                <a:latin typeface="Verdana" panose="020B0604030504040204" pitchFamily="34" charset="0"/>
              </a:rPr>
              <a:t>75 + -9 = +66</a:t>
            </a:r>
            <a:endParaRPr lang="es-ES" altLang="es-CL" dirty="0">
              <a:latin typeface="Verdana" panose="020B0604030504040204" pitchFamily="34" charset="0"/>
            </a:endParaRP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xmlns="" id="{1C5AB795-CADE-4C1D-A697-CF6D3191F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0747" y="2498725"/>
            <a:ext cx="290589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-5 + - 9 = -14</a:t>
            </a:r>
            <a:endParaRPr lang="es-ES" altLang="es-CL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15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  <p:bldP spid="34823" grpId="0"/>
      <p:bldP spid="34824" grpId="0"/>
      <p:bldP spid="34825" grpId="0"/>
      <p:bldP spid="34826" grpId="0"/>
      <p:bldP spid="348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3" name="Text Box 17">
            <a:extLst>
              <a:ext uri="{FF2B5EF4-FFF2-40B4-BE49-F238E27FC236}">
                <a16:creationId xmlns:a16="http://schemas.microsoft.com/office/drawing/2014/main" xmlns="" id="{88D54A04-1DC7-4528-A232-EF22C8D59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333" y="2539464"/>
            <a:ext cx="223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 dirty="0"/>
              <a:t>-42 </a:t>
            </a:r>
            <a:r>
              <a:rPr lang="es-ES" altLang="es-CL" dirty="0"/>
              <a:t>∙</a:t>
            </a:r>
            <a:r>
              <a:rPr lang="es-MX" altLang="es-CL" dirty="0"/>
              <a:t> -8 = </a:t>
            </a:r>
            <a:r>
              <a:rPr lang="es-MX" altLang="es-CL" dirty="0">
                <a:solidFill>
                  <a:schemeClr val="accent1"/>
                </a:solidFill>
              </a:rPr>
              <a:t>+</a:t>
            </a:r>
            <a:r>
              <a:rPr lang="es-MX" altLang="es-CL" dirty="0"/>
              <a:t> 336 </a:t>
            </a:r>
            <a:endParaRPr lang="es-ES" altLang="es-CL" dirty="0"/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xmlns="" id="{492D4B5B-898B-47F7-8D22-7B29CD8D1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408" y="596363"/>
            <a:ext cx="777716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 dirty="0"/>
              <a:t>	</a:t>
            </a:r>
            <a:r>
              <a:rPr lang="es-MX" altLang="es-CL" sz="1800" dirty="0">
                <a:latin typeface="Verdana" panose="020B0604030504040204" pitchFamily="34" charset="0"/>
              </a:rPr>
              <a:t>e)  Si </a:t>
            </a:r>
            <a:r>
              <a:rPr lang="es-MX" altLang="es-CL" sz="1800" b="1" dirty="0">
                <a:latin typeface="Verdana" panose="020B0604030504040204" pitchFamily="34" charset="0"/>
              </a:rPr>
              <a:t>a</a:t>
            </a:r>
            <a:r>
              <a:rPr lang="es-MX" altLang="es-CL" sz="1800" dirty="0">
                <a:latin typeface="Verdana" panose="020B0604030504040204" pitchFamily="34" charset="0"/>
              </a:rPr>
              <a:t> y </a:t>
            </a:r>
            <a:r>
              <a:rPr lang="es-MX" altLang="es-CL" sz="1800" b="1" dirty="0">
                <a:latin typeface="Verdana" panose="020B0604030504040204" pitchFamily="34" charset="0"/>
              </a:rPr>
              <a:t>b</a:t>
            </a:r>
            <a:r>
              <a:rPr lang="es-MX" altLang="es-CL" sz="1800" dirty="0">
                <a:latin typeface="Verdana" panose="020B0604030504040204" pitchFamily="34" charset="0"/>
              </a:rPr>
              <a:t> son dos números enteros de igual </a:t>
            </a:r>
          </a:p>
          <a:p>
            <a:pPr lvl="1">
              <a:buFontTx/>
              <a:buNone/>
            </a:pPr>
            <a:r>
              <a:rPr lang="es-MX" altLang="es-CL" sz="1800" dirty="0">
                <a:latin typeface="Verdana" panose="020B0604030504040204" pitchFamily="34" charset="0"/>
              </a:rPr>
              <a:t>         signo (positivos o negativos), entonces:</a:t>
            </a:r>
            <a:r>
              <a:rPr lang="es-MX" altLang="es-CL" sz="1800" b="1" dirty="0">
                <a:latin typeface="Verdana" panose="020B0604030504040204" pitchFamily="34" charset="0"/>
              </a:rPr>
              <a:t> </a:t>
            </a:r>
            <a:r>
              <a:rPr lang="es-MX" altLang="es-CL" sz="1800" dirty="0">
                <a:latin typeface="Verdana" panose="020B0604030504040204" pitchFamily="34" charset="0"/>
              </a:rPr>
              <a:t>	</a:t>
            </a:r>
            <a:endParaRPr lang="es-ES" altLang="es-CL" sz="1800" dirty="0">
              <a:latin typeface="Verdana" panose="020B0604030504040204" pitchFamily="34" charset="0"/>
            </a:endParaRPr>
          </a:p>
        </p:txBody>
      </p:sp>
      <p:sp>
        <p:nvSpPr>
          <p:cNvPr id="29705" name="Text Box 9">
            <a:extLst>
              <a:ext uri="{FF2B5EF4-FFF2-40B4-BE49-F238E27FC236}">
                <a16:creationId xmlns:a16="http://schemas.microsoft.com/office/drawing/2014/main" xmlns="" id="{06E6B25C-881E-4D1E-8233-AD8593376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470" y="1820326"/>
            <a:ext cx="6337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- El producto y el cuociente entre ellos es positivo. 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xmlns="" id="{DA5BDA61-AE68-48A2-A684-0F8966819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408" y="3325277"/>
            <a:ext cx="7777163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s-MX" altLang="es-CL" sz="2400" dirty="0"/>
              <a:t>	</a:t>
            </a:r>
            <a:r>
              <a:rPr lang="es-MX" altLang="es-CL" sz="1800" dirty="0">
                <a:latin typeface="Verdana" panose="020B0604030504040204" pitchFamily="34" charset="0"/>
              </a:rPr>
              <a:t>f)  Si </a:t>
            </a:r>
            <a:r>
              <a:rPr lang="es-MX" altLang="es-CL" sz="1800" b="1" dirty="0">
                <a:latin typeface="Verdana" panose="020B0604030504040204" pitchFamily="34" charset="0"/>
              </a:rPr>
              <a:t>a</a:t>
            </a:r>
            <a:r>
              <a:rPr lang="es-MX" altLang="es-CL" sz="1800" dirty="0">
                <a:latin typeface="Verdana" panose="020B0604030504040204" pitchFamily="34" charset="0"/>
              </a:rPr>
              <a:t> y </a:t>
            </a:r>
            <a:r>
              <a:rPr lang="es-MX" altLang="es-CL" sz="1800" b="1" dirty="0">
                <a:latin typeface="Verdana" panose="020B0604030504040204" pitchFamily="34" charset="0"/>
              </a:rPr>
              <a:t>b</a:t>
            </a:r>
            <a:r>
              <a:rPr lang="es-MX" altLang="es-CL" sz="1800" dirty="0">
                <a:latin typeface="Verdana" panose="020B0604030504040204" pitchFamily="34" charset="0"/>
              </a:rPr>
              <a:t> son dos números enteros de distinto signo, </a:t>
            </a:r>
          </a:p>
          <a:p>
            <a:pPr lvl="1">
              <a:buFontTx/>
              <a:buNone/>
            </a:pPr>
            <a:r>
              <a:rPr lang="es-MX" altLang="es-CL" sz="1800" dirty="0">
                <a:latin typeface="Verdana" panose="020B0604030504040204" pitchFamily="34" charset="0"/>
              </a:rPr>
              <a:t>        entonces:</a:t>
            </a:r>
            <a:r>
              <a:rPr lang="es-MX" altLang="es-CL" sz="1800" b="1" dirty="0">
                <a:latin typeface="Verdana" panose="020B0604030504040204" pitchFamily="34" charset="0"/>
              </a:rPr>
              <a:t> </a:t>
            </a:r>
            <a:r>
              <a:rPr lang="es-MX" altLang="es-CL" sz="1800" dirty="0">
                <a:latin typeface="Verdana" panose="020B0604030504040204" pitchFamily="34" charset="0"/>
              </a:rPr>
              <a:t>	</a:t>
            </a:r>
            <a:endParaRPr lang="es-ES" altLang="es-CL" sz="1800" dirty="0">
              <a:latin typeface="Verdana" panose="020B0604030504040204" pitchFamily="34" charset="0"/>
            </a:endParaRP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xmlns="" id="{789D6935-BC21-498C-B5A9-3CFB874CF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470" y="4261901"/>
            <a:ext cx="6337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- El producto y el cuociente entre ellos es negativo. 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29710" name="Text Box 14">
            <a:extLst>
              <a:ext uri="{FF2B5EF4-FFF2-40B4-BE49-F238E27FC236}">
                <a16:creationId xmlns:a16="http://schemas.microsoft.com/office/drawing/2014/main" xmlns="" id="{C1358136-7773-4E42-A5C5-33BC7267B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6933" y="2252126"/>
            <a:ext cx="1223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Ejemplo:   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xmlns="" id="{8B42727B-08D2-4FEA-97A1-ABBC6B586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6933" y="4628614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s-CL">
                <a:latin typeface="Verdana" panose="020B0604030504040204" pitchFamily="34" charset="0"/>
              </a:rPr>
              <a:t>Ejemplo:   </a:t>
            </a:r>
            <a:endParaRPr lang="es-ES" altLang="es-CL">
              <a:latin typeface="Verdana" panose="020B0604030504040204" pitchFamily="34" charset="0"/>
            </a:endParaRPr>
          </a:p>
        </p:txBody>
      </p:sp>
      <p:sp>
        <p:nvSpPr>
          <p:cNvPr id="29714" name="Text Box 18">
            <a:extLst>
              <a:ext uri="{FF2B5EF4-FFF2-40B4-BE49-F238E27FC236}">
                <a16:creationId xmlns:a16="http://schemas.microsoft.com/office/drawing/2014/main" xmlns="" id="{920B58D0-962A-4D72-8786-017B4F72C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7871" y="2899826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CL" dirty="0"/>
              <a:t>28 : 7 = </a:t>
            </a:r>
            <a:r>
              <a:rPr lang="es-MX" altLang="es-CL" dirty="0">
                <a:solidFill>
                  <a:schemeClr val="accent1"/>
                </a:solidFill>
              </a:rPr>
              <a:t>+</a:t>
            </a:r>
            <a:r>
              <a:rPr lang="es-MX" altLang="es-CL" dirty="0"/>
              <a:t> 4 </a:t>
            </a:r>
            <a:endParaRPr lang="es-ES" altLang="es-CL" dirty="0"/>
          </a:p>
        </p:txBody>
      </p:sp>
      <p:sp>
        <p:nvSpPr>
          <p:cNvPr id="29715" name="Text Box 19">
            <a:extLst>
              <a:ext uri="{FF2B5EF4-FFF2-40B4-BE49-F238E27FC236}">
                <a16:creationId xmlns:a16="http://schemas.microsoft.com/office/drawing/2014/main" xmlns="" id="{FEA91A5F-D167-4808-93FA-E8E266BAB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0896" y="5414426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CL" dirty="0"/>
              <a:t>125 : -5 = </a:t>
            </a:r>
            <a:r>
              <a:rPr lang="es-MX" altLang="es-CL" dirty="0">
                <a:solidFill>
                  <a:schemeClr val="accent1"/>
                </a:solidFill>
              </a:rPr>
              <a:t>-</a:t>
            </a:r>
            <a:r>
              <a:rPr lang="es-MX" altLang="es-CL" dirty="0"/>
              <a:t>25 </a:t>
            </a:r>
            <a:endParaRPr lang="es-ES" altLang="es-CL" dirty="0"/>
          </a:p>
        </p:txBody>
      </p:sp>
      <p:sp>
        <p:nvSpPr>
          <p:cNvPr id="29716" name="Text Box 20">
            <a:extLst>
              <a:ext uri="{FF2B5EF4-FFF2-40B4-BE49-F238E27FC236}">
                <a16:creationId xmlns:a16="http://schemas.microsoft.com/office/drawing/2014/main" xmlns="" id="{CBC57442-1CD6-4E36-ADB2-64AFBA850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0896" y="5060414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altLang="es-CL" dirty="0"/>
              <a:t>37 </a:t>
            </a:r>
            <a:r>
              <a:rPr lang="es-ES" altLang="es-CL" dirty="0"/>
              <a:t>∙</a:t>
            </a:r>
            <a:r>
              <a:rPr lang="es-MX" altLang="es-CL" dirty="0"/>
              <a:t> -5 = </a:t>
            </a:r>
            <a:r>
              <a:rPr lang="es-MX" altLang="es-CL" dirty="0">
                <a:solidFill>
                  <a:schemeClr val="accent1"/>
                </a:solidFill>
              </a:rPr>
              <a:t>-</a:t>
            </a:r>
            <a:r>
              <a:rPr lang="es-MX" altLang="es-CL" dirty="0"/>
              <a:t>185 </a:t>
            </a:r>
            <a:endParaRPr lang="es-ES" altLang="es-CL" dirty="0"/>
          </a:p>
        </p:txBody>
      </p:sp>
    </p:spTree>
    <p:extLst>
      <p:ext uri="{BB962C8B-B14F-4D97-AF65-F5344CB8AC3E}">
        <p14:creationId xmlns:p14="http://schemas.microsoft.com/office/powerpoint/2010/main" val="132800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05" grpId="0"/>
      <p:bldP spid="29707" grpId="0"/>
      <p:bldP spid="29709" grpId="0"/>
      <p:bldP spid="29710" grpId="0"/>
      <p:bldP spid="29712" grpId="0"/>
      <p:bldP spid="29714" grpId="0"/>
      <p:bldP spid="29715" grpId="0"/>
      <p:bldP spid="29716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328</TotalTime>
  <Words>2317</Words>
  <Application>Microsoft Office PowerPoint</Application>
  <PresentationFormat>Panorámica</PresentationFormat>
  <Paragraphs>464</Paragraphs>
  <Slides>32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3" baseType="lpstr">
      <vt:lpstr>ＭＳ Ｐゴシック</vt:lpstr>
      <vt:lpstr>Arial</vt:lpstr>
      <vt:lpstr>Calibri</vt:lpstr>
      <vt:lpstr>Cambria Math</vt:lpstr>
      <vt:lpstr>Castellar</vt:lpstr>
      <vt:lpstr>Times New Roman</vt:lpstr>
      <vt:lpstr>Trebuchet MS</vt:lpstr>
      <vt:lpstr>Verdana</vt:lpstr>
      <vt:lpstr>Wingdings 3</vt:lpstr>
      <vt:lpstr>Faceta</vt:lpstr>
      <vt:lpstr>Ecuación</vt:lpstr>
      <vt:lpstr>Matemáticas </vt:lpstr>
      <vt:lpstr>Conjuntos numéricos </vt:lpstr>
      <vt:lpstr>Conjuntos numéricos </vt:lpstr>
      <vt:lpstr>Propiedades </vt:lpstr>
      <vt:lpstr>Propiedades </vt:lpstr>
      <vt:lpstr>NUMEROS ENTEROS</vt:lpstr>
      <vt:lpstr>Operaciones en Z</vt:lpstr>
      <vt:lpstr>Presentación de PowerPoint</vt:lpstr>
      <vt:lpstr>Presentación de PowerPoint</vt:lpstr>
      <vt:lpstr>Prioridad de operaciones</vt:lpstr>
      <vt:lpstr>Consecutividad  numérica </vt:lpstr>
      <vt:lpstr>Clasificación </vt:lpstr>
      <vt:lpstr>Clasificación </vt:lpstr>
      <vt:lpstr> Mínimo común múltiplo (m.c.m.)     </vt:lpstr>
      <vt:lpstr>Máximo común divisor (M.C.D.)</vt:lpstr>
      <vt:lpstr>Valor absoluto </vt:lpstr>
      <vt:lpstr> Números Racionales (Q)</vt:lpstr>
      <vt:lpstr>Amplificación y simplificación en Q</vt:lpstr>
      <vt:lpstr>Adición y sustracción en Q</vt:lpstr>
      <vt:lpstr>Multiplicación y división </vt:lpstr>
      <vt:lpstr>Transformaciones </vt:lpstr>
      <vt:lpstr>Transformaciones </vt:lpstr>
      <vt:lpstr>Transformaciones </vt:lpstr>
      <vt:lpstr>Conjunto de los números irracionales </vt:lpstr>
      <vt:lpstr>Conjunto de los números irracionales </vt:lpstr>
      <vt:lpstr>Conjunto de los números irracionales </vt:lpstr>
      <vt:lpstr>Operatoria en Q*</vt:lpstr>
      <vt:lpstr>Operatoria en Q*</vt:lpstr>
      <vt:lpstr>Operatoria en Q*</vt:lpstr>
      <vt:lpstr>Ejemplo PSU</vt:lpstr>
      <vt:lpstr>Ejemplo PSU</vt:lpstr>
      <vt:lpstr>Ejemplo PSU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</dc:title>
  <dc:creator>Yani</dc:creator>
  <cp:lastModifiedBy>Yanina</cp:lastModifiedBy>
  <cp:revision>23</cp:revision>
  <dcterms:created xsi:type="dcterms:W3CDTF">2016-04-25T00:13:53Z</dcterms:created>
  <dcterms:modified xsi:type="dcterms:W3CDTF">2020-04-09T04:44:39Z</dcterms:modified>
</cp:coreProperties>
</file>